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7" r:id="rId2"/>
    <p:sldId id="310" r:id="rId3"/>
    <p:sldId id="258" r:id="rId4"/>
    <p:sldId id="259" r:id="rId5"/>
    <p:sldId id="260" r:id="rId6"/>
    <p:sldId id="261" r:id="rId7"/>
    <p:sldId id="301" r:id="rId8"/>
    <p:sldId id="304" r:id="rId9"/>
    <p:sldId id="262" r:id="rId10"/>
    <p:sldId id="263" r:id="rId11"/>
    <p:sldId id="309" r:id="rId12"/>
    <p:sldId id="264" r:id="rId13"/>
    <p:sldId id="265" r:id="rId14"/>
    <p:sldId id="266" r:id="rId15"/>
    <p:sldId id="305" r:id="rId16"/>
    <p:sldId id="267" r:id="rId17"/>
    <p:sldId id="268" r:id="rId18"/>
    <p:sldId id="269" r:id="rId19"/>
    <p:sldId id="302" r:id="rId20"/>
    <p:sldId id="270" r:id="rId21"/>
    <p:sldId id="271" r:id="rId22"/>
    <p:sldId id="272" r:id="rId23"/>
    <p:sldId id="273" r:id="rId24"/>
    <p:sldId id="274" r:id="rId25"/>
    <p:sldId id="275" r:id="rId26"/>
    <p:sldId id="303" r:id="rId27"/>
    <p:sldId id="276" r:id="rId28"/>
    <p:sldId id="306" r:id="rId29"/>
    <p:sldId id="277" r:id="rId30"/>
    <p:sldId id="278" r:id="rId31"/>
    <p:sldId id="279" r:id="rId32"/>
    <p:sldId id="280" r:id="rId33"/>
    <p:sldId id="281" r:id="rId34"/>
    <p:sldId id="283" r:id="rId35"/>
    <p:sldId id="307" r:id="rId36"/>
    <p:sldId id="284" r:id="rId37"/>
    <p:sldId id="282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658350"/>
  <p:defaultTextStyle>
    <a:defPPr>
      <a:defRPr lang="tr-TR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Wingdings" pitchFamily="2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33"/>
    <a:srgbClr val="FF3300"/>
    <a:srgbClr val="99FFFF"/>
    <a:srgbClr val="CC00CC"/>
    <a:srgbClr val="66FF33"/>
    <a:srgbClr val="FF99CC"/>
    <a:srgbClr val="FFFF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76" y="-8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i="1">
                <a:solidFill>
                  <a:schemeClr val="tx1"/>
                </a:solidFill>
                <a:latin typeface="Arial Tur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1"/>
                </a:solidFill>
                <a:latin typeface="Arial Tur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9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20763" y="730250"/>
            <a:ext cx="4816475" cy="3609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biçemlerini düzenlemek için tıklat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i="1">
                <a:solidFill>
                  <a:schemeClr val="tx1"/>
                </a:solidFill>
                <a:latin typeface="Arial Tur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2D994B5-A326-4144-946F-EE66DA20DF66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D999BC-D1C0-4CA6-A844-11011AE3B2CA}" type="slidenum">
              <a:rPr lang="tr-TR" smtClean="0"/>
              <a:pPr/>
              <a:t>44</a:t>
            </a:fld>
            <a:endParaRPr lang="tr-TR" smtClean="0">
              <a:latin typeface="Arial Tur" charset="-94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20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Asýl baþlýk biçemini düzenlemek için týklat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tr-TR"/>
              <a:t>Asýl alt baþlýk biçemini düzenlemek için týklat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E1B48-A72D-4492-B3D0-215C8CC67351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C2009-8298-47B4-9F9E-CD849A649D61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7D6C0-0EC0-4830-9F69-CA86AB1768A7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3429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3DE91-5845-470E-B60E-03C4CD926634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3429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6D355-7D6E-4E87-858F-81BF2FB73B3A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3429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9889-A677-44E3-91BB-1B5B3524AB6D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3000" y="3429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3E1B4-984B-4175-A913-C0A33E77F11E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6E286-D748-4D3C-AA3E-DD9BEC647AFB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1C30F-9319-46E5-BFA9-96CEFB358407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C1101-C09D-4688-8DDD-CF636A88F19E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C5E63-E7F1-4242-8734-41BF0305820E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B66E7-371A-4CAE-A88F-5E08BC6986FC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C9035-2594-438F-9566-ED6811EC5FD4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B735B-D10E-4495-91EF-4CFE66DC5C05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EA42A-AC51-4549-B2A2-7CF9981698A5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4106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4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biçemini düzenlemek için tıklat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Tur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Tur" charset="-9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0C588F5C-606B-4064-8CD7-8775D7344C5D}" type="slidenum">
              <a:rPr lang="tr-TR"/>
              <a:pPr>
                <a:defRPr/>
              </a:pPr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ekart.superonline.com/kartgonder.php?cardid=685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solidFill>
                  <a:srgbClr val="FFFF00"/>
                </a:solidFill>
                <a:latin typeface="Arial" pitchFamily="34" charset="0"/>
              </a:rPr>
              <a:t>KİŞİSEL HİJYEN</a:t>
            </a:r>
            <a:endParaRPr lang="tr-TR" b="1" smtClean="0">
              <a:solidFill>
                <a:srgbClr val="FFFF00"/>
              </a:solidFill>
              <a:latin typeface="Arial Tur" charset="-94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/>
            <a:r>
              <a:rPr lang="tr-TR" sz="2800" b="1" u="sng" smtClean="0">
                <a:solidFill>
                  <a:srgbClr val="FFFFFF"/>
                </a:solidFill>
                <a:effectLst/>
                <a:latin typeface="Arial" pitchFamily="34" charset="0"/>
              </a:rPr>
              <a:t>HİJYEN:</a:t>
            </a: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Bir sağlık bilimi olup, temel ilgi alanı sağlığın korunması ve sürdürülmesidir. </a:t>
            </a:r>
          </a:p>
        </p:txBody>
      </p:sp>
      <p:pic>
        <p:nvPicPr>
          <p:cNvPr id="7172" name="Picture 4" descr="MCj0297729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4163" y="1989138"/>
            <a:ext cx="3384550" cy="29940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EL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          Eller;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yemeklerden önce ve sonra, 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pis ve pis olması muhtemel eşyaya dokunduktan sonra,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tuvaletten sonra, </a:t>
            </a:r>
          </a:p>
        </p:txBody>
      </p:sp>
      <p:pic>
        <p:nvPicPr>
          <p:cNvPr id="15364" name="Picture 6" descr="MCj02315800000[1]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56325" y="1700213"/>
            <a:ext cx="2414588" cy="2606675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EL HİJYENİ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uykudan önce ve kalktıktan sonra mutlaka </a:t>
            </a:r>
            <a:r>
              <a:rPr lang="tr-TR" sz="2800" u="sng" smtClean="0">
                <a:solidFill>
                  <a:srgbClr val="66FF33"/>
                </a:solidFill>
                <a:effectLst/>
                <a:latin typeface="Arial" pitchFamily="34" charset="0"/>
              </a:rPr>
              <a:t>su ve sabunla</a:t>
            </a: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iyice yıkanmalı, durulanmalı ve çok iyi kurulanmalıdır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>
            <p:ph sz="half" idx="2"/>
          </p:nvPr>
        </p:nvGraphicFramePr>
        <p:xfrm>
          <a:off x="5695950" y="2276475"/>
          <a:ext cx="2836863" cy="2152650"/>
        </p:xfrm>
        <a:graphic>
          <a:graphicData uri="http://schemas.openxmlformats.org/presentationml/2006/ole">
            <p:oleObj spid="_x0000_s2050" name="Clip" r:id="rId3" imgW="1709271" imgH="786404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EL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En iyi el yıkama işlemi bol suda ve sabunla, bilekleri de içine alacak şekilde avuç içi, parmak araları, parmak uçları ve özellikle tırnak dipleri iyice temizlenecek şekilde olmalıdır. 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Yıkama ve durulama sonrasında nemli kalmaması için temiz bir havlu ile kurulanmalıdır.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latin typeface="Arial" pitchFamily="34" charset="0"/>
              </a:rPr>
              <a:t>EL HİJYENİ</a:t>
            </a:r>
            <a:endParaRPr lang="tr-TR" b="1" smtClean="0">
              <a:latin typeface="Arial Tur" charset="-9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FF"/>
                </a:solidFill>
                <a:latin typeface="Arial" pitchFamily="34" charset="0"/>
              </a:rPr>
              <a:t>El yıkama süresi, saatin tik </a:t>
            </a:r>
            <a:r>
              <a:rPr lang="tr-TR" dirty="0" err="1" smtClean="0">
                <a:solidFill>
                  <a:srgbClr val="FFFFFF"/>
                </a:solidFill>
                <a:latin typeface="Arial" pitchFamily="34" charset="0"/>
              </a:rPr>
              <a:t>taklarına</a:t>
            </a:r>
            <a:r>
              <a:rPr lang="tr-TR" dirty="0" smtClean="0">
                <a:solidFill>
                  <a:srgbClr val="FFFFFF"/>
                </a:solidFill>
                <a:latin typeface="Arial" pitchFamily="34" charset="0"/>
              </a:rPr>
              <a:t> uyarak </a:t>
            </a:r>
            <a:r>
              <a:rPr lang="tr-TR" dirty="0" smtClean="0">
                <a:solidFill>
                  <a:srgbClr val="FFFF00"/>
                </a:solidFill>
                <a:latin typeface="Arial" pitchFamily="34" charset="0"/>
              </a:rPr>
              <a:t>en az 10 a kadar</a:t>
            </a:r>
            <a:r>
              <a:rPr lang="tr-TR" dirty="0" smtClean="0">
                <a:solidFill>
                  <a:srgbClr val="FFFFFF"/>
                </a:solidFill>
                <a:latin typeface="Arial" pitchFamily="34" charset="0"/>
              </a:rPr>
              <a:t> sayarak belirlenir.</a:t>
            </a:r>
            <a:endParaRPr lang="tr-TR" dirty="0" smtClean="0">
              <a:solidFill>
                <a:srgbClr val="FFFFFF"/>
              </a:solidFill>
              <a:latin typeface="Arial Tur" charset="-94"/>
            </a:endParaRPr>
          </a:p>
        </p:txBody>
      </p:sp>
      <p:graphicFrame>
        <p:nvGraphicFramePr>
          <p:cNvPr id="3074" name="Object 4"/>
          <p:cNvGraphicFramePr>
            <a:graphicFrameLocks/>
          </p:cNvGraphicFramePr>
          <p:nvPr/>
        </p:nvGraphicFramePr>
        <p:xfrm>
          <a:off x="2233613" y="3505200"/>
          <a:ext cx="2481262" cy="2514600"/>
        </p:xfrm>
        <a:graphic>
          <a:graphicData uri="http://schemas.openxmlformats.org/presentationml/2006/ole">
            <p:oleObj spid="_x0000_s3074" name="Clip" r:id="rId3" imgW="1385248" imgH="1395484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b="1" smtClean="0">
                <a:solidFill>
                  <a:srgbClr val="66FF33"/>
                </a:solidFill>
                <a:latin typeface="Arial" pitchFamily="34" charset="0"/>
              </a:rPr>
              <a:t>TIRNAK BAKIMI ve HİJYENİ</a:t>
            </a:r>
            <a:br>
              <a:rPr lang="tr-TR" sz="3200" b="1" smtClean="0">
                <a:solidFill>
                  <a:srgbClr val="66FF33"/>
                </a:solidFill>
                <a:latin typeface="Arial" pitchFamily="34" charset="0"/>
              </a:rPr>
            </a:br>
            <a:endParaRPr lang="tr-TR" sz="3200" b="1" smtClean="0">
              <a:solidFill>
                <a:srgbClr val="66FF33"/>
              </a:solidFill>
              <a:latin typeface="Arial Tur" charset="-94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6769100" cy="4114800"/>
          </a:xfrm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Haftada bir kez el ve ayak </a:t>
            </a:r>
          </a:p>
          <a:p>
            <a:pPr algn="just">
              <a:buFont typeface="Monotype Sorts" pitchFamily="2" charset="2"/>
              <a:buNone/>
            </a:pP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   tırnakları kısa ve yuvarlak </a:t>
            </a:r>
          </a:p>
          <a:p>
            <a:pPr algn="just">
              <a:buFont typeface="Monotype Sorts" pitchFamily="2" charset="2"/>
              <a:buNone/>
            </a:pP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   şekilde kesilmelidir. </a:t>
            </a:r>
          </a:p>
          <a:p>
            <a:pPr algn="just"/>
            <a:endParaRPr lang="tr-TR" sz="2800" smtClean="0">
              <a:solidFill>
                <a:srgbClr val="FFFFFF"/>
              </a:solidFill>
              <a:effectLst/>
              <a:latin typeface="Arial" pitchFamily="34" charset="0"/>
            </a:endParaRP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Tırnak uçlarının altında bir çok mikrop kolayca yerleşip üreyebilir.  Bu nedenle, </a:t>
            </a:r>
            <a:r>
              <a:rPr lang="tr-TR" sz="2800" smtClean="0">
                <a:solidFill>
                  <a:srgbClr val="66FF33"/>
                </a:solidFill>
                <a:effectLst/>
                <a:latin typeface="Arial" pitchFamily="34" charset="0"/>
              </a:rPr>
              <a:t>tırnak diplerinin temizliği</a:t>
            </a: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çok önemlidir.</a:t>
            </a:r>
          </a:p>
        </p:txBody>
      </p:sp>
      <p:pic>
        <p:nvPicPr>
          <p:cNvPr id="17412" name="Picture 4" descr="MCj0212165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1484313"/>
            <a:ext cx="2538413" cy="2271712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b="1" smtClean="0">
                <a:solidFill>
                  <a:srgbClr val="66FF33"/>
                </a:solidFill>
                <a:latin typeface="Arial" pitchFamily="34" charset="0"/>
              </a:rPr>
              <a:t>TIRNAK BAKIMI ve HİJYENİ</a:t>
            </a:r>
            <a:br>
              <a:rPr lang="tr-TR" sz="3200" b="1" smtClean="0">
                <a:solidFill>
                  <a:srgbClr val="66FF33"/>
                </a:solidFill>
                <a:latin typeface="Arial" pitchFamily="34" charset="0"/>
              </a:rPr>
            </a:br>
            <a:endParaRPr lang="tr-TR" sz="3200" b="1" smtClean="0">
              <a:solidFill>
                <a:srgbClr val="66FF33"/>
              </a:solidFill>
              <a:latin typeface="Arial" pitchFamily="34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1200"/>
            <a:ext cx="4895850" cy="4114800"/>
          </a:xfrm>
        </p:spPr>
        <p:txBody>
          <a:bodyPr/>
          <a:lstStyle/>
          <a:p>
            <a:pPr algn="just">
              <a:defRPr/>
            </a:pPr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Ayrıca, tırnak kesim ve bakımında kullanılan aletlerin kişiye özel olması bazı bulaşıcı hastalıkların (Örneğin AIDS) önlenmesinde önemli rol oynar.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  <a:p>
            <a:pPr>
              <a:buFont typeface="Monotype Sorts" pitchFamily="2" charset="2"/>
              <a:buNone/>
              <a:defRPr/>
            </a:pPr>
            <a:endParaRPr lang="tr-TR" sz="2800" smtClean="0"/>
          </a:p>
        </p:txBody>
      </p:sp>
      <p:pic>
        <p:nvPicPr>
          <p:cNvPr id="18436" name="Picture 4" descr="_pzedizz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2349500"/>
            <a:ext cx="2879725" cy="2293938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b="1" smtClean="0">
                <a:solidFill>
                  <a:srgbClr val="66FF33"/>
                </a:solidFill>
                <a:latin typeface="Arial" pitchFamily="34" charset="0"/>
              </a:rPr>
              <a:t>TIRNAK BAKIMI ve HİJYENİ</a:t>
            </a:r>
            <a:r>
              <a:rPr lang="tr-TR" sz="3200" b="1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tr-TR" sz="3200" b="1" smtClean="0">
                <a:solidFill>
                  <a:schemeClr val="tx1"/>
                </a:solidFill>
                <a:latin typeface="Arial" pitchFamily="34" charset="0"/>
              </a:rPr>
            </a:br>
            <a:endParaRPr lang="tr-TR" sz="3200" b="1" smtClean="0">
              <a:solidFill>
                <a:schemeClr val="tx1"/>
              </a:solidFill>
              <a:latin typeface="Arial Tur" charset="-94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00213"/>
            <a:ext cx="5184775" cy="5157787"/>
          </a:xfrm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Tırnak cilaları, ojeler ve oje çıkarıcılar mümkün olduğunca kullanılmamalıdır. Çünkü, bu maddeler tırnaklarda kuruluğa ve tırnağın kat kat ayrılmasına, kırılmasına neden olurlar.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Eller ve tırnaklar, iyi bir el losyonu ile yağlanarak, kuruması önlenmelidir.</a:t>
            </a:r>
            <a:endParaRPr lang="tr-TR" sz="2800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  <p:pic>
        <p:nvPicPr>
          <p:cNvPr id="19460" name="Picture 4" descr="odvrsv2o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1844675"/>
            <a:ext cx="3276600" cy="4392613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DERİ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4897438" cy="3319463"/>
          </a:xfrm>
        </p:spPr>
        <p:txBody>
          <a:bodyPr/>
          <a:lstStyle/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DERİYİ TEMİZLEMEK,</a:t>
            </a:r>
          </a:p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ARTIKLARI ATMAK,</a:t>
            </a:r>
          </a:p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DOLAŞIMI UYARMAK,</a:t>
            </a:r>
          </a:p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KİŞİYİ RAHATLATMAK </a:t>
            </a:r>
          </a:p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AMACIYLA DERİNİN YIKANMASIDIR.</a:t>
            </a:r>
            <a:endParaRPr lang="tr-TR" smtClean="0">
              <a:solidFill>
                <a:srgbClr val="FFFFFF"/>
              </a:solidFill>
              <a:latin typeface="Arial Tur" charset="-94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DERİ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z="2800" smtClean="0">
                <a:solidFill>
                  <a:srgbClr val="FF99CC"/>
                </a:solidFill>
                <a:latin typeface="Arial" pitchFamily="34" charset="0"/>
              </a:rPr>
              <a:t>Sabun ve 37-38 derece suyla</a:t>
            </a: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 yapılan banyo kir ve salgıların temizlenmesini sağlar.</a:t>
            </a:r>
          </a:p>
          <a:p>
            <a:pPr>
              <a:lnSpc>
                <a:spcPct val="90000"/>
              </a:lnSpc>
              <a:defRPr/>
            </a:pP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Olabilirse </a:t>
            </a:r>
            <a:r>
              <a:rPr lang="tr-TR" sz="2800" smtClean="0">
                <a:solidFill>
                  <a:srgbClr val="FF99CC"/>
                </a:solidFill>
                <a:latin typeface="Arial" pitchFamily="34" charset="0"/>
              </a:rPr>
              <a:t>her gün, değilse</a:t>
            </a: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 </a:t>
            </a:r>
            <a:r>
              <a:rPr lang="tr-TR" sz="2800" smtClean="0">
                <a:solidFill>
                  <a:srgbClr val="FF99CC"/>
                </a:solidFill>
                <a:latin typeface="Arial" pitchFamily="34" charset="0"/>
              </a:rPr>
              <a:t>haftada 3, en az haftada 1 kez banyo</a:t>
            </a: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 yapılmalıdır.</a:t>
            </a:r>
            <a:endParaRPr lang="tr-TR" sz="2800" smtClean="0">
              <a:solidFill>
                <a:srgbClr val="FFFFFF"/>
              </a:solidFill>
              <a:latin typeface="Arial Tur" charset="-94"/>
            </a:endParaRPr>
          </a:p>
        </p:txBody>
      </p:sp>
      <p:pic>
        <p:nvPicPr>
          <p:cNvPr id="21508" name="Picture 5" descr="0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2178050"/>
            <a:ext cx="3563937" cy="269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 descr="MCj02299150000[1]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508625" y="2997200"/>
            <a:ext cx="2663825" cy="3033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AĞIZ HİJYENİ</a:t>
            </a:r>
          </a:p>
        </p:txBody>
      </p:sp>
      <p:pic>
        <p:nvPicPr>
          <p:cNvPr id="22531" name="Picture 4" descr="yo_nrfqp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2179638"/>
            <a:ext cx="6624637" cy="3802062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solidFill>
                  <a:srgbClr val="FFFF00"/>
                </a:solidFill>
                <a:latin typeface="Arial" pitchFamily="34" charset="0"/>
              </a:rPr>
              <a:t>KİŞİSEL HİJYEN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800" b="1" u="sng" dirty="0" smtClean="0">
                <a:solidFill>
                  <a:srgbClr val="FFFFFF"/>
                </a:solidFill>
                <a:effectLst/>
                <a:latin typeface="Arial" pitchFamily="34" charset="0"/>
              </a:rPr>
              <a:t>KİŞİSEL HİJYEN</a:t>
            </a:r>
            <a:r>
              <a:rPr lang="tr-TR" sz="2800" dirty="0" smtClean="0">
                <a:solidFill>
                  <a:srgbClr val="FFFFFF"/>
                </a:solidFill>
                <a:effectLst/>
                <a:latin typeface="Arial" pitchFamily="34" charset="0"/>
              </a:rPr>
              <a:t>: kişilerin kendi sağlığını korudukları ve devam ettirdikleri  </a:t>
            </a:r>
            <a:r>
              <a:rPr lang="tr-TR" sz="2800" dirty="0" err="1" smtClean="0">
                <a:solidFill>
                  <a:srgbClr val="FFFFFF"/>
                </a:solidFill>
                <a:effectLst/>
                <a:latin typeface="Arial" pitchFamily="34" charset="0"/>
              </a:rPr>
              <a:t>özbakım</a:t>
            </a:r>
            <a:r>
              <a:rPr lang="tr-TR" sz="2800" dirty="0" smtClean="0">
                <a:solidFill>
                  <a:srgbClr val="FFFFFF"/>
                </a:solidFill>
                <a:effectLst/>
                <a:latin typeface="Arial" pitchFamily="34" charset="0"/>
              </a:rPr>
              <a:t> uygulamalarıdır</a:t>
            </a:r>
            <a:r>
              <a:rPr lang="tr-TR" sz="2800" dirty="0" smtClean="0">
                <a:effectLst/>
                <a:latin typeface="Arial" pitchFamily="34" charset="0"/>
              </a:rPr>
              <a:t>. </a:t>
            </a:r>
            <a:endParaRPr lang="tr-TR" sz="2800" dirty="0" smtClean="0">
              <a:effectLst/>
              <a:latin typeface="Arial Tur" charset="-94"/>
            </a:endParaRPr>
          </a:p>
          <a:p>
            <a:pPr>
              <a:buFont typeface="Monotype Sorts" pitchFamily="2" charset="2"/>
              <a:buNone/>
              <a:defRPr/>
            </a:pPr>
            <a:endParaRPr lang="tr-TR" sz="2800" dirty="0" smtClean="0"/>
          </a:p>
        </p:txBody>
      </p:sp>
      <p:pic>
        <p:nvPicPr>
          <p:cNvPr id="8196" name="Picture 8" descr="MCBD05565_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5600" y="1773238"/>
            <a:ext cx="3292475" cy="3435350"/>
          </a:xfr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latin typeface="Arial" pitchFamily="34" charset="0"/>
              </a:rPr>
              <a:t>AĞIZ HİJYENİ</a:t>
            </a:r>
            <a:endParaRPr lang="tr-TR" b="1" smtClean="0">
              <a:latin typeface="Arial Tur" charset="-94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00213"/>
            <a:ext cx="6372225" cy="5157787"/>
          </a:xfrm>
        </p:spPr>
        <p:txBody>
          <a:bodyPr/>
          <a:lstStyle/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Diş ve diş etlerinin temizlenmesi, ağzın bol su ile çalkalanması, diş etlerinin uyarılması ağız bakımı ile sağlanır.</a:t>
            </a:r>
          </a:p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Ağız bakımına dikkat edilmediği takdirde</a:t>
            </a:r>
            <a:r>
              <a:rPr lang="tr-TR" smtClean="0">
                <a:latin typeface="Arial" pitchFamily="34" charset="0"/>
              </a:rPr>
              <a:t> </a:t>
            </a:r>
            <a:r>
              <a:rPr lang="tr-TR" smtClean="0">
                <a:solidFill>
                  <a:srgbClr val="FF99CC"/>
                </a:solidFill>
                <a:latin typeface="Arial" pitchFamily="34" charset="0"/>
              </a:rPr>
              <a:t>ağız kokusu, diş eti rahatsızlıkları, çiğneme güçlüğü ve hazımsızlık</a:t>
            </a:r>
            <a:r>
              <a:rPr lang="tr-TR" smtClean="0">
                <a:latin typeface="Arial" pitchFamily="34" charset="0"/>
              </a:rPr>
              <a:t> </a:t>
            </a: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görülür,</a:t>
            </a:r>
            <a:r>
              <a:rPr lang="tr-TR" smtClean="0">
                <a:latin typeface="Arial" pitchFamily="34" charset="0"/>
              </a:rPr>
              <a:t> </a:t>
            </a:r>
            <a:endParaRPr lang="tr-TR" smtClean="0">
              <a:latin typeface="Arial Tur" charset="-94"/>
            </a:endParaRPr>
          </a:p>
        </p:txBody>
      </p:sp>
      <p:pic>
        <p:nvPicPr>
          <p:cNvPr id="23556" name="Picture 6" descr="MCj02507330000[1]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75400" y="404813"/>
            <a:ext cx="2768600" cy="3816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AĞIZ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Ağız bakımında amaç, ağzın tüm organizmalardan temizlenmesi değil, daha çok birikmiş yiyecek artıklarının temizlenmesidir.</a:t>
            </a:r>
            <a:endParaRPr lang="tr-TR" sz="2800" smtClean="0">
              <a:solidFill>
                <a:srgbClr val="FFFFFF"/>
              </a:solidFill>
              <a:latin typeface="Arial Tur" charset="-94"/>
            </a:endParaRPr>
          </a:p>
        </p:txBody>
      </p:sp>
      <p:pic>
        <p:nvPicPr>
          <p:cNvPr id="24580" name="Picture 7" descr="1hmrg02u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27538" y="1916113"/>
            <a:ext cx="3673475" cy="354965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latin typeface="Arial" pitchFamily="34" charset="0"/>
              </a:rPr>
              <a:t>AĞIZ HİJYENİ</a:t>
            </a:r>
            <a:endParaRPr lang="tr-TR" b="1" smtClean="0">
              <a:latin typeface="Arial Tur" charset="-94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9138"/>
            <a:ext cx="4643438" cy="4868862"/>
          </a:xfrm>
          <a:noFill/>
        </p:spPr>
        <p:txBody>
          <a:bodyPr/>
          <a:lstStyle/>
          <a:p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Dişler</a:t>
            </a:r>
            <a:r>
              <a:rPr lang="tr-TR" sz="2800" smtClean="0">
                <a:effectLst/>
                <a:latin typeface="Arial" pitchFamily="34" charset="0"/>
              </a:rPr>
              <a:t> </a:t>
            </a:r>
            <a:r>
              <a:rPr lang="tr-TR" sz="2800" smtClean="0">
                <a:solidFill>
                  <a:srgbClr val="FF99CC"/>
                </a:solidFill>
                <a:effectLst/>
                <a:latin typeface="Arial" pitchFamily="34" charset="0"/>
              </a:rPr>
              <a:t>günde en az iki kez 3 dakika süre ile florlu diş macunu ile tüm diş yüzeyini kapsayacak şekilde fırçalanmalıdır</a:t>
            </a:r>
            <a:r>
              <a:rPr lang="tr-TR" sz="2800" smtClean="0">
                <a:effectLst/>
                <a:latin typeface="Arial" pitchFamily="34" charset="0"/>
              </a:rPr>
              <a:t>. </a:t>
            </a:r>
          </a:p>
          <a:p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Fırçalama işlemi yemekten sonra ilk yirmi dakika içinde yapılmalıdır</a:t>
            </a:r>
            <a:r>
              <a:rPr lang="tr-TR" sz="2800" smtClean="0">
                <a:effectLst/>
                <a:latin typeface="Arial" pitchFamily="34" charset="0"/>
              </a:rPr>
              <a:t>.</a:t>
            </a:r>
            <a:endParaRPr lang="tr-TR" sz="2800" smtClean="0">
              <a:effectLst/>
              <a:latin typeface="Arial Tur" charset="-94"/>
            </a:endParaRPr>
          </a:p>
        </p:txBody>
      </p:sp>
      <p:pic>
        <p:nvPicPr>
          <p:cNvPr id="25604" name="Picture 4" descr="z0r4dgvo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51463" y="1628775"/>
            <a:ext cx="3792537" cy="5229225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AĞIZ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Dişlerin arasındaki artıkları ve plakları temizlemek için diş ipi kullanılmalıdır.</a:t>
            </a:r>
            <a:endParaRPr lang="tr-TR" smtClean="0">
              <a:solidFill>
                <a:srgbClr val="FFFFFF"/>
              </a:solidFill>
              <a:latin typeface="Arial Tur" charset="-94"/>
            </a:endParaRPr>
          </a:p>
        </p:txBody>
      </p:sp>
      <p:pic>
        <p:nvPicPr>
          <p:cNvPr id="26628" name="Picture 4" descr="ongx3frv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56138" y="1989138"/>
            <a:ext cx="3732212" cy="4392612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AĞIZ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58088" cy="4114800"/>
          </a:xfrm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Diş temizliğinde kullanılacak fırçaların sapı elde rahat tutulabilecek biçimde olmalı, fırça ağız içinde bütün alanlara rahatça ulaşabilmeli, fırçanın kıllarının naylondan yapılmış ve yumuşak olması da önemlidir. 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Kılların sert olması diş etinde travmalara ve diş eti enfeksiyonlarına neden olabilir.</a:t>
            </a:r>
          </a:p>
          <a:p>
            <a:endParaRPr lang="tr-TR" sz="2800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  <p:pic>
        <p:nvPicPr>
          <p:cNvPr id="27652" name="Picture 4" descr="MCj0290743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56325" y="620713"/>
            <a:ext cx="2736850" cy="128905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AĞIZ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Şekerli ve karbonhidratlı besinlerin yenmesinden sonra ağzın su ile çalkalanması ya da biraz su içilmesi de diş çürüklerinin oluşumunu azaltabilir. </a:t>
            </a:r>
          </a:p>
        </p:txBody>
      </p:sp>
      <p:pic>
        <p:nvPicPr>
          <p:cNvPr id="28676" name="Picture 4" descr="ongx3frv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1773238"/>
            <a:ext cx="3732212" cy="4538662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AĞIZ HİJYENİ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3600" smtClean="0">
                <a:solidFill>
                  <a:srgbClr val="FFFFFF"/>
                </a:solidFill>
                <a:effectLst/>
                <a:latin typeface="Arial" pitchFamily="34" charset="0"/>
              </a:rPr>
              <a:t>Dişlerde çürük olmasa bile 6 ayda bir diş muayenesi yaptırılmalıdır.</a:t>
            </a:r>
            <a:r>
              <a:rPr lang="tr-TR" sz="3600" smtClean="0">
                <a:effectLst/>
                <a:latin typeface="Arial" pitchFamily="34" charset="0"/>
              </a:rPr>
              <a:t> </a:t>
            </a:r>
            <a:endParaRPr lang="tr-TR" sz="3600" smtClean="0">
              <a:effectLst/>
              <a:latin typeface="Arial Tur" charset="-94"/>
            </a:endParaRPr>
          </a:p>
          <a:p>
            <a:pPr>
              <a:buFont typeface="Monotype Sorts" pitchFamily="2" charset="2"/>
              <a:buNone/>
              <a:defRPr/>
            </a:pPr>
            <a:endParaRPr lang="tr-TR" sz="3600" smtClean="0"/>
          </a:p>
        </p:txBody>
      </p:sp>
      <p:pic>
        <p:nvPicPr>
          <p:cNvPr id="29700" name="Picture 7" descr="Blue Lace 1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24600" y="2743200"/>
            <a:ext cx="457200" cy="457200"/>
          </a:xfrm>
        </p:spPr>
      </p:pic>
      <p:pic>
        <p:nvPicPr>
          <p:cNvPr id="29701" name="Picture 8" descr="MPj01851670000[1]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51500" y="1773238"/>
            <a:ext cx="3492500" cy="3168650"/>
          </a:xfr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AYAK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Ayak sağlığı için hem temizlik kurallarının uygulanması, hem de uygun bir ayakkabı seçimi önem taşır. </a:t>
            </a:r>
          </a:p>
        </p:txBody>
      </p:sp>
      <p:pic>
        <p:nvPicPr>
          <p:cNvPr id="30724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2203450"/>
            <a:ext cx="3600450" cy="3008313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AYAK HİJYENİ</a:t>
            </a:r>
          </a:p>
        </p:txBody>
      </p:sp>
      <p:sp>
        <p:nvSpPr>
          <p:cNvPr id="31747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0" y="1981200"/>
            <a:ext cx="4495800" cy="4114800"/>
          </a:xfrm>
        </p:spPr>
        <p:txBody>
          <a:bodyPr/>
          <a:lstStyle/>
          <a:p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Ayakların her gün yıkanması ve yıkandıktan sonra, özellikle parmak aralarının iyice kurulanması gerekir. Aksi halde </a:t>
            </a:r>
            <a:r>
              <a:rPr lang="tr-TR" u="sng" smtClean="0">
                <a:solidFill>
                  <a:srgbClr val="FF99CC"/>
                </a:solidFill>
                <a:effectLst/>
                <a:latin typeface="Arial" pitchFamily="34" charset="0"/>
              </a:rPr>
              <a:t>nemli ortam mantar enfeksiyonlarının gelişmesine neden olur.</a:t>
            </a:r>
          </a:p>
        </p:txBody>
      </p:sp>
      <p:pic>
        <p:nvPicPr>
          <p:cNvPr id="31748" name="Picture 1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2060575"/>
            <a:ext cx="4105275" cy="3889375"/>
          </a:xfr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AYAK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Ayak tırnakları da düzenli aralıklarla kesilmelidir, ancak tırnak batmasını önlemek için düz kesilmesi önerilmelidir.</a:t>
            </a:r>
            <a:r>
              <a:rPr lang="tr-TR" sz="2800" smtClean="0">
                <a:effectLst/>
                <a:latin typeface="Arial" pitchFamily="34" charset="0"/>
              </a:rPr>
              <a:t> </a:t>
            </a:r>
            <a:endParaRPr lang="tr-TR" sz="2800" smtClean="0">
              <a:effectLst/>
              <a:latin typeface="Arial Tur" charset="-94"/>
            </a:endParaRPr>
          </a:p>
        </p:txBody>
      </p:sp>
      <p:pic>
        <p:nvPicPr>
          <p:cNvPr id="32772" name="Picture 4" descr="i1lgmdrp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2060575"/>
            <a:ext cx="4067175" cy="381635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KİŞİSEL HİJYEN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  <a:noFill/>
        </p:spPr>
        <p:txBody>
          <a:bodyPr/>
          <a:lstStyle/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Kişisel temizlik, sağlıkla yakından ilgilidir. 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Pek çok hastalık mikrobunun temiz olmayan kişilerde kolayca yerleştiği bilinmektedir. 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Sağlığın korunması için düzenli bir şekilde</a:t>
            </a:r>
            <a:r>
              <a:rPr lang="tr-TR" smtClean="0">
                <a:effectLst/>
                <a:latin typeface="Arial" pitchFamily="34" charset="0"/>
              </a:rPr>
              <a:t> </a:t>
            </a:r>
            <a:r>
              <a:rPr lang="tr-TR" smtClean="0">
                <a:solidFill>
                  <a:srgbClr val="FF0033"/>
                </a:solidFill>
                <a:effectLst/>
                <a:latin typeface="Arial" pitchFamily="34" charset="0"/>
              </a:rPr>
              <a:t>saç, vücut, ağız ve dişlerimizin temizlenmesi ve giyeceklerin sık yıkanması</a:t>
            </a:r>
            <a:r>
              <a:rPr lang="tr-TR" smtClean="0">
                <a:effectLst/>
                <a:latin typeface="Arial" pitchFamily="34" charset="0"/>
              </a:rPr>
              <a:t> gereklidir. </a:t>
            </a:r>
            <a:endParaRPr lang="tr-TR" smtClean="0">
              <a:effectLst/>
              <a:latin typeface="Arial Tur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AYAK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6588125" cy="4114800"/>
          </a:xfrm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Uygun ve rahat bir ayakkabı ayak sağlığı için önemlidir.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Ayağa tam uyan bir ayakkabı; parmakları sıkmamalı, topuğu sıkıca tutmalı ve ayak kemerini iyice desteklemelidir. 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Ayakkabının ökcesi geniş olmalı ve çok yüksek olmamalıdır.</a:t>
            </a:r>
            <a:r>
              <a:rPr lang="tr-TR" sz="2800" smtClean="0">
                <a:effectLst/>
                <a:latin typeface="Arial" pitchFamily="34" charset="0"/>
              </a:rPr>
              <a:t> </a:t>
            </a:r>
            <a:endParaRPr lang="tr-TR" sz="2800" smtClean="0">
              <a:effectLst/>
              <a:latin typeface="Arial Tur" charset="-94"/>
            </a:endParaRPr>
          </a:p>
        </p:txBody>
      </p:sp>
      <p:pic>
        <p:nvPicPr>
          <p:cNvPr id="33796" name="Picture 4" descr="MCj0232612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788150" y="2205038"/>
            <a:ext cx="2355850" cy="2808287"/>
          </a:xfr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AYAK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1200"/>
            <a:ext cx="4826000" cy="4114800"/>
          </a:xfrm>
          <a:noFill/>
        </p:spPr>
        <p:txBody>
          <a:bodyPr/>
          <a:lstStyle/>
          <a:p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Eğer ayakkabı uygun değilse ayakta </a:t>
            </a:r>
            <a:r>
              <a:rPr lang="tr-TR" smtClean="0">
                <a:solidFill>
                  <a:srgbClr val="FF99CC"/>
                </a:solidFill>
                <a:effectLst/>
                <a:latin typeface="Arial" pitchFamily="34" charset="0"/>
              </a:rPr>
              <a:t>nasır, ayak tabanında kalınlaşmalar, baş parmakta eğrilik ve tırnak hipertrofisi (büyüme-kabalaşma)</a:t>
            </a:r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 oluşabilir.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  <p:pic>
        <p:nvPicPr>
          <p:cNvPr id="34820" name="Picture 9" descr="MCj02376090000[1]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84888" y="1960563"/>
            <a:ext cx="2808287" cy="2312987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SAÇ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400" smtClean="0">
                <a:solidFill>
                  <a:srgbClr val="FFFFFF"/>
                </a:solidFill>
                <a:effectLst/>
                <a:latin typeface="Arial" pitchFamily="34" charset="0"/>
              </a:rPr>
              <a:t>Saçların temizliği sağlığı etkiler. Çünkü bazı enfeksiyon etkenleri ve parazitler, kirli saçlara ve o bölgedeki deriye daha kolay yerleşir. </a:t>
            </a:r>
          </a:p>
          <a:p>
            <a:pPr algn="just">
              <a:lnSpc>
                <a:spcPct val="90000"/>
              </a:lnSpc>
            </a:pPr>
            <a:r>
              <a:rPr lang="tr-TR" sz="2400" smtClean="0">
                <a:solidFill>
                  <a:srgbClr val="FFFFFF"/>
                </a:solidFill>
                <a:effectLst/>
                <a:latin typeface="Arial" pitchFamily="34" charset="0"/>
              </a:rPr>
              <a:t>Saçların </a:t>
            </a:r>
            <a:r>
              <a:rPr lang="tr-TR" sz="2400" smtClean="0">
                <a:solidFill>
                  <a:srgbClr val="FF99CC"/>
                </a:solidFill>
                <a:effectLst/>
                <a:latin typeface="Arial" pitchFamily="34" charset="0"/>
              </a:rPr>
              <a:t>her gün, olası değilse günaşırı, en az haftada 2 kez</a:t>
            </a:r>
            <a:r>
              <a:rPr lang="tr-TR" sz="2400" smtClean="0">
                <a:solidFill>
                  <a:srgbClr val="FFFFFF"/>
                </a:solidFill>
                <a:effectLst/>
                <a:latin typeface="Arial" pitchFamily="34" charset="0"/>
              </a:rPr>
              <a:t> yıkanması gerekir.</a:t>
            </a:r>
            <a:r>
              <a:rPr lang="tr-TR" sz="2400" smtClean="0">
                <a:effectLst/>
                <a:latin typeface="Arial" pitchFamily="34" charset="0"/>
              </a:rPr>
              <a:t> </a:t>
            </a:r>
            <a:endParaRPr lang="tr-TR" sz="2400" smtClean="0">
              <a:effectLst/>
              <a:latin typeface="Arial Tur" charset="-94"/>
            </a:endParaRPr>
          </a:p>
        </p:txBody>
      </p:sp>
      <p:pic>
        <p:nvPicPr>
          <p:cNvPr id="35844" name="Picture 12" descr="MCIN00936_0000[1]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00788" y="2133600"/>
            <a:ext cx="2386012" cy="2173288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SAÇ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5364163" cy="4876800"/>
          </a:xfrm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Saçlı deri yağlı ise, daha sık yıkanmalıdır</a:t>
            </a:r>
            <a:r>
              <a:rPr lang="tr-TR" sz="2800" i="1" smtClean="0">
                <a:solidFill>
                  <a:srgbClr val="FFFFFF"/>
                </a:solidFill>
                <a:effectLst/>
                <a:latin typeface="Arial" pitchFamily="34" charset="0"/>
              </a:rPr>
              <a:t>.</a:t>
            </a:r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 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Saçların sağlıklı görünümü beslenme ile ilgilidir.</a:t>
            </a:r>
          </a:p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Saçlar kökleri ile beslenir.</a:t>
            </a:r>
          </a:p>
          <a:p>
            <a:pPr algn="just"/>
            <a:r>
              <a:rPr lang="tr-TR" sz="2800" smtClean="0">
                <a:solidFill>
                  <a:srgbClr val="FFCC99"/>
                </a:solidFill>
                <a:effectLst/>
                <a:latin typeface="Arial" pitchFamily="34" charset="0"/>
              </a:rPr>
              <a:t>Taramak, fırçalamak, parmak uçları ile masaj yapmak kan basıncını hızlandırır ve saçları beslemiş olur.</a:t>
            </a:r>
            <a:endParaRPr lang="tr-TR" sz="2800" smtClean="0">
              <a:solidFill>
                <a:srgbClr val="FFCC99"/>
              </a:solidFill>
              <a:effectLst/>
              <a:latin typeface="Arial Tur" charset="-94"/>
            </a:endParaRPr>
          </a:p>
        </p:txBody>
      </p:sp>
      <p:pic>
        <p:nvPicPr>
          <p:cNvPr id="36868" name="Picture 4" descr="MPj0227518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51500" y="1628775"/>
            <a:ext cx="3492500" cy="3300413"/>
          </a:xfr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SAÇ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tr-TR" sz="2800" smtClean="0">
                <a:solidFill>
                  <a:srgbClr val="CCFF33"/>
                </a:solidFill>
                <a:latin typeface="Arial" pitchFamily="34" charset="0"/>
              </a:rPr>
              <a:t>Kepeklenme;</a:t>
            </a:r>
            <a:r>
              <a:rPr lang="tr-TR" sz="2800" smtClean="0">
                <a:latin typeface="Arial" pitchFamily="34" charset="0"/>
              </a:rPr>
              <a:t> </a:t>
            </a: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Kirli ve yağlı ölü saç hücreleridir. iyi saç bakımı ile önlenmezse hekime danışmak gerekir.</a:t>
            </a:r>
          </a:p>
        </p:txBody>
      </p:sp>
      <p:pic>
        <p:nvPicPr>
          <p:cNvPr id="37892" name="Picture 7" descr="jlh_05_k"/>
          <p:cNvPicPr>
            <a:picLocks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1916113"/>
            <a:ext cx="3024187" cy="3024187"/>
          </a:xfrm>
        </p:spPr>
      </p:pic>
      <p:sp>
        <p:nvSpPr>
          <p:cNvPr id="31753" name="Rectangle 9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>
              <a:defRPr/>
            </a:pPr>
            <a:endParaRPr lang="tr-TR" sz="2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SAÇ HİJYENİ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tr-TR" sz="2800" smtClean="0">
                <a:solidFill>
                  <a:srgbClr val="CCFF33"/>
                </a:solidFill>
                <a:latin typeface="Arial" pitchFamily="34" charset="0"/>
              </a:rPr>
              <a:t>Saç dökülmesi;</a:t>
            </a:r>
            <a:r>
              <a:rPr lang="tr-TR" sz="2800" smtClean="0">
                <a:latin typeface="Arial" pitchFamily="34" charset="0"/>
              </a:rPr>
              <a:t> </a:t>
            </a:r>
            <a:r>
              <a:rPr lang="tr-TR" sz="2800" smtClean="0">
                <a:solidFill>
                  <a:srgbClr val="FFFFFF"/>
                </a:solidFill>
                <a:latin typeface="Arial" pitchFamily="34" charset="0"/>
              </a:rPr>
              <a:t>yaş, hormon ve irsiyet ile ilgilidir. baştaki damarların uyarılması ve temiz tutulması gerekir.</a:t>
            </a:r>
            <a:endParaRPr lang="tr-TR" sz="2800" smtClean="0">
              <a:solidFill>
                <a:srgbClr val="FFFFFF"/>
              </a:solidFill>
              <a:latin typeface="Arial Tur" charset="-94"/>
            </a:endParaRPr>
          </a:p>
          <a:p>
            <a:pPr>
              <a:buFont typeface="Monotype Sorts" pitchFamily="2" charset="2"/>
              <a:buNone/>
              <a:defRPr/>
            </a:pPr>
            <a:endParaRPr lang="tr-TR" sz="2800" smtClean="0"/>
          </a:p>
        </p:txBody>
      </p:sp>
      <p:pic>
        <p:nvPicPr>
          <p:cNvPr id="38916" name="Picture 4" descr="MCBD05565_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4163" y="1916113"/>
            <a:ext cx="3292475" cy="3435350"/>
          </a:xfr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SAÇ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mtClean="0">
                <a:solidFill>
                  <a:srgbClr val="CCFF33"/>
                </a:solidFill>
                <a:effectLst/>
                <a:latin typeface="Arial" pitchFamily="34" charset="0"/>
              </a:rPr>
              <a:t>Bitlenme,</a:t>
            </a:r>
            <a:r>
              <a:rPr lang="tr-TR" smtClean="0">
                <a:effectLst/>
                <a:latin typeface="Arial" pitchFamily="34" charset="0"/>
              </a:rPr>
              <a:t> </a:t>
            </a:r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Bitin insan vücudunun saçlı ve saçsız derisine yerleşmesine denir.</a:t>
            </a:r>
          </a:p>
          <a:p>
            <a:pPr algn="just">
              <a:defRPr/>
            </a:pPr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Saç temizliğine ve bakımına dikkat etmeyen kişilerde bit oluşabilir. Çevredeki kişilere de bit bulaşabilir. </a:t>
            </a:r>
          </a:p>
          <a:p>
            <a:pPr>
              <a:defRPr/>
            </a:pPr>
            <a:r>
              <a:rPr lang="tr-TR" smtClean="0">
                <a:solidFill>
                  <a:srgbClr val="FFFFFF"/>
                </a:solidFill>
                <a:latin typeface="Arial" pitchFamily="34" charset="0"/>
              </a:rPr>
              <a:t>Tedavi edici şampuan ve losyonlar kullanılmalıdır.</a:t>
            </a:r>
            <a:endParaRPr lang="tr-TR" smtClean="0">
              <a:solidFill>
                <a:srgbClr val="FFFFFF"/>
              </a:solidFill>
              <a:latin typeface="Arial Tur" charset="-94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SAÇ HİJYENİ</a:t>
            </a:r>
            <a:endParaRPr lang="tr-TR" smtClean="0">
              <a:latin typeface="Times New Roman Tur" charset="-94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Saçların boyanması ya da saça kimyasal maddelerin uygulanması saçın ve saçlı derinin sağlığını bozabileceği için bu tip uygulamalardan kaçınmalıdır.</a:t>
            </a:r>
            <a:endParaRPr lang="tr-TR" sz="2800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  <p:pic>
        <p:nvPicPr>
          <p:cNvPr id="40964" name="Picture 4" descr="MCj0212089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27763" y="1989138"/>
            <a:ext cx="2255837" cy="3095625"/>
          </a:xfr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 b="1" smtClean="0">
                <a:latin typeface="Arial" pitchFamily="34" charset="0"/>
              </a:rPr>
              <a:t>KİŞİSEL TEMİZLİK KURALLARI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Temizlik denilince sadece vücut temizliği veya konut temizliği anlaşılmamalıdır. </a:t>
            </a:r>
          </a:p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Yaşadığımız ve çalıştığımız, eğlendiğimiz her yerde sağlığımız açısından temizlik üzerinde ciddiyetle durulmalıdır.</a:t>
            </a:r>
            <a:r>
              <a:rPr lang="tr-TR" smtClean="0">
                <a:effectLst/>
                <a:latin typeface="Arial" pitchFamily="34" charset="0"/>
              </a:rPr>
              <a:t> </a:t>
            </a:r>
            <a:endParaRPr lang="tr-TR" smtClean="0">
              <a:effectLst/>
              <a:latin typeface="Arial Tur" charset="-94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4000" b="1" smtClean="0">
                <a:latin typeface="Arial" pitchFamily="34" charset="0"/>
              </a:rPr>
              <a:t>KİŞİSEL TEMİZLİK KURALLARI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ctr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Kirletilmiş çevreyi temizlemek zordur. Ama kirletmemek ve korumak daha kolaydır.</a:t>
            </a:r>
            <a:endParaRPr lang="tr-TR" sz="2800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  <p:pic>
        <p:nvPicPr>
          <p:cNvPr id="43012" name="Picture 4" descr="bhx3ezyb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6100" y="1781175"/>
            <a:ext cx="4787900" cy="452755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3200" b="1" smtClean="0">
                <a:solidFill>
                  <a:srgbClr val="FFFF00"/>
                </a:solidFill>
                <a:latin typeface="Arial" pitchFamily="34" charset="0"/>
              </a:rPr>
              <a:t>KİŞİSEL HİJYENİ ETKİLEYEN FAKTÖRLER</a:t>
            </a:r>
            <a:endParaRPr lang="tr-TR" sz="3200" b="1" smtClean="0">
              <a:solidFill>
                <a:srgbClr val="FFFF00"/>
              </a:solidFill>
              <a:latin typeface="Arial Tur" charset="-94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 smtClean="0">
                <a:solidFill>
                  <a:srgbClr val="FFFFFF"/>
                </a:solidFill>
                <a:latin typeface="Arial" pitchFamily="34" charset="0"/>
              </a:rPr>
              <a:t>Kültür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FF"/>
                </a:solidFill>
                <a:latin typeface="Arial" pitchFamily="34" charset="0"/>
              </a:rPr>
              <a:t>Sosyal - Ekonomik Durum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FF"/>
                </a:solidFill>
                <a:latin typeface="Arial" pitchFamily="34" charset="0"/>
              </a:rPr>
              <a:t>Aile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FF"/>
                </a:solidFill>
                <a:latin typeface="Arial" pitchFamily="34" charset="0"/>
              </a:rPr>
              <a:t>Kişilik</a:t>
            </a:r>
          </a:p>
          <a:p>
            <a:pPr>
              <a:defRPr/>
            </a:pPr>
            <a:r>
              <a:rPr lang="tr-TR" sz="2800" dirty="0" smtClean="0">
                <a:solidFill>
                  <a:srgbClr val="FFFFFF"/>
                </a:solidFill>
                <a:latin typeface="Arial" pitchFamily="34" charset="0"/>
              </a:rPr>
              <a:t>Hastalık</a:t>
            </a:r>
            <a:endParaRPr lang="tr-TR" sz="2800" dirty="0" smtClean="0">
              <a:solidFill>
                <a:srgbClr val="FFFFFF"/>
              </a:solidFill>
              <a:latin typeface="Arial Tur" charset="-94"/>
            </a:endParaRPr>
          </a:p>
        </p:txBody>
      </p:sp>
      <p:pic>
        <p:nvPicPr>
          <p:cNvPr id="10244" name="Picture 4" descr="aolpkdrl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95738" y="2414588"/>
            <a:ext cx="4608512" cy="34623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b="1" smtClean="0">
                <a:latin typeface="Arial" pitchFamily="34" charset="0"/>
              </a:rPr>
              <a:t>KİŞİSEL TEMİZLİK KURALLARI</a:t>
            </a:r>
            <a:r>
              <a:rPr lang="tr-TR" b="1" smtClean="0">
                <a:latin typeface="Arial" pitchFamily="34" charset="0"/>
              </a:rPr>
              <a:t/>
            </a:r>
            <a:br>
              <a:rPr lang="tr-TR" b="1" smtClean="0">
                <a:latin typeface="Arial" pitchFamily="34" charset="0"/>
              </a:rPr>
            </a:br>
            <a:endParaRPr lang="tr-TR" b="1" smtClean="0">
              <a:latin typeface="Arial Tur" charset="-94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En az haftada bir defa banyo yapma, çamaşır ve giyecekleri sık değiştirme.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Haftada bir defa el ve ayak tırnaklarını kesme.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Yemeklerden önce ve sonra elleri su ve sabun ile yıkayıp kurulama.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Tuvaletten sonra elleri bol su ve sabun ile yıkayıp kurulamak.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b="1" smtClean="0">
                <a:latin typeface="Arial" pitchFamily="34" charset="0"/>
              </a:rPr>
              <a:t>KİŞİSEL TEMİZLİK KURALLARI</a:t>
            </a:r>
            <a:endParaRPr lang="tr-TR" sz="3600" b="1" smtClean="0">
              <a:latin typeface="Arial Tur" charset="-94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Akşamları yatmadan önce ayakların yıkanması, elbiselerin çıkarılıp pijama veya gecelik giyilmesi.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İşten veya okuldan eve gelindiğinde el, yüz ve ayakları yıkamak.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b="1" smtClean="0">
                <a:latin typeface="Arial" pitchFamily="34" charset="0"/>
              </a:rPr>
              <a:t>KİŞİSEL TEMİZLİK KURALLARI</a:t>
            </a:r>
            <a:endParaRPr lang="tr-TR" sz="3600" b="1" smtClean="0">
              <a:latin typeface="Arial Tur" charset="-94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Günde en az iki defa diş fırçalamak.</a:t>
            </a:r>
          </a:p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Her gün saçları taramak. Sık sık uygun şampuanla yıkamak.</a:t>
            </a:r>
          </a:p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Yere düşen bir yiyeceği yememek.</a:t>
            </a:r>
          </a:p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Çiğ meyve ve sebzeleri yıkamadan yememek.</a:t>
            </a:r>
          </a:p>
          <a:p>
            <a:pPr algn="ctr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Açıkta satılan yiyeceklerin tüketilmemesi.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b="1" smtClean="0">
                <a:latin typeface="Arial" pitchFamily="34" charset="0"/>
              </a:rPr>
              <a:t>KİŞİSEL TEMİZLİK KURALLARI</a:t>
            </a:r>
            <a:endParaRPr lang="tr-TR" sz="3600" b="1" smtClean="0">
              <a:latin typeface="Arial Tur" charset="-94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ctr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Kişi yanında sürekli kağıt mendil bulundurmalı.</a:t>
            </a:r>
          </a:p>
          <a:p>
            <a:pPr algn="ctr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Tuvaletleri temiz kullanmalı.</a:t>
            </a:r>
          </a:p>
          <a:p>
            <a:pPr algn="ctr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Çöpleri çöp kutusuna atmalı.</a:t>
            </a:r>
            <a:endParaRPr lang="tr-TR" sz="2800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  <p:pic>
        <p:nvPicPr>
          <p:cNvPr id="47108" name="Picture 4" descr="MCj0232730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08663" y="2349500"/>
            <a:ext cx="2098675" cy="2616200"/>
          </a:xfr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endParaRPr lang="tr-TR" sz="4800" smtClean="0">
              <a:latin typeface="Times New Roman Tur" charset="-94"/>
            </a:endParaRPr>
          </a:p>
        </p:txBody>
      </p:sp>
      <p:pic>
        <p:nvPicPr>
          <p:cNvPr id="48131" name="Picture 6" descr="çocuk-ked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WordArt 4"/>
          <p:cNvSpPr>
            <a:spLocks noChangeArrowheads="1" noChangeShapeType="1" noTextEdit="1"/>
          </p:cNvSpPr>
          <p:nvPr/>
        </p:nvSpPr>
        <p:spPr bwMode="auto">
          <a:xfrm>
            <a:off x="1979613" y="765175"/>
            <a:ext cx="504031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r-TR" sz="3600" kern="10" spc="720" normalizeH="1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TEŞEKKÜRLER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3200" b="1" smtClean="0">
                <a:latin typeface="Arial" pitchFamily="34" charset="0"/>
              </a:rPr>
              <a:t>HİJYENİK UYGULAMALARIN AMAÇLARI</a:t>
            </a:r>
            <a:endParaRPr lang="tr-TR" sz="3200" b="1" smtClean="0">
              <a:latin typeface="Arial Tur" charset="-94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Vücut salgılarının, atıklarının ve geçici mikroorganizmaların vücuttan uzaklaştırılması yoluyla temizliği sağlamak.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Bireyin rahatlamasını, dinlenmesini, gevşemesini ve kas gerilimini azaltmak.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Vücuttaki kötü kokuları (ter kokusu) gidermek.</a:t>
            </a:r>
            <a:endParaRPr lang="tr-TR" smtClean="0">
              <a:solidFill>
                <a:srgbClr val="FFFFFF"/>
              </a:solidFill>
              <a:effectLst/>
              <a:latin typeface="Arial Tur" charset="-9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3200" b="1" smtClean="0">
                <a:latin typeface="Arial" pitchFamily="34" charset="0"/>
              </a:rPr>
              <a:t>HİJYENİK UYGULAMALARIN AMAÇLARI</a:t>
            </a:r>
            <a:endParaRPr lang="tr-TR" sz="3200" b="1" smtClean="0">
              <a:latin typeface="Arial Tur" charset="-94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algn="just"/>
            <a:r>
              <a:rPr lang="tr-TR" sz="2800" smtClean="0">
                <a:solidFill>
                  <a:srgbClr val="FFFFFF"/>
                </a:solidFill>
                <a:effectLst/>
                <a:latin typeface="Arial" pitchFamily="34" charset="0"/>
              </a:rPr>
              <a:t>Bireyin genel görünümünü olumlu hale getirmek, kendine olan güvenini arttırmak.</a:t>
            </a:r>
          </a:p>
        </p:txBody>
      </p:sp>
      <p:pic>
        <p:nvPicPr>
          <p:cNvPr id="12292" name="Picture 4" descr="s1sgutan[1]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1773238"/>
            <a:ext cx="3598863" cy="4535487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b="1" smtClean="0">
                <a:latin typeface="Arial" pitchFamily="34" charset="0"/>
              </a:rPr>
              <a:t>HİJYENİK UYGULAMALARIN AMAÇLARI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2800" dirty="0" smtClean="0">
                <a:solidFill>
                  <a:srgbClr val="FFFFFF"/>
                </a:solidFill>
                <a:effectLst/>
                <a:latin typeface="Arial" pitchFamily="34" charset="0"/>
              </a:rPr>
              <a:t>Deri sağlığını sürdürmek ve geliştirmek. (Örneğin, ılık ve sıcak banyolar deride kan dolaşımını arttırarak derinin beslenmesini sağlar.)</a:t>
            </a:r>
            <a:endParaRPr lang="tr-TR" sz="2800" dirty="0" smtClean="0">
              <a:solidFill>
                <a:srgbClr val="FFFFFF"/>
              </a:solidFill>
              <a:effectLst/>
              <a:latin typeface="Arial Tur" charset="-94"/>
            </a:endParaRPr>
          </a:p>
          <a:p>
            <a:pPr>
              <a:buFont typeface="Monotype Sorts" pitchFamily="2" charset="2"/>
              <a:buNone/>
              <a:defRPr/>
            </a:pPr>
            <a:endParaRPr lang="tr-TR" sz="2800" dirty="0" smtClean="0"/>
          </a:p>
        </p:txBody>
      </p:sp>
      <p:pic>
        <p:nvPicPr>
          <p:cNvPr id="13316" name="Picture 4" descr="phtrwivg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1628775"/>
            <a:ext cx="3887787" cy="5229225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EL HİJYENİ</a:t>
            </a:r>
          </a:p>
        </p:txBody>
      </p:sp>
      <p:pic>
        <p:nvPicPr>
          <p:cNvPr id="14339" name="Picture 4" descr="pwnzpfim[1]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1766888"/>
            <a:ext cx="6119812" cy="4827587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latin typeface="Arial" pitchFamily="34" charset="0"/>
              </a:rPr>
              <a:t>EL HİJYENİ</a:t>
            </a:r>
            <a:endParaRPr lang="tr-TR" b="1" smtClean="0">
              <a:latin typeface="Arial Tur" charset="-94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Hastalık yapan mikroorganizmalar kişiden kişiye </a:t>
            </a:r>
            <a:r>
              <a:rPr lang="tr-TR" u="sng" smtClean="0">
                <a:solidFill>
                  <a:srgbClr val="FF0033"/>
                </a:solidFill>
                <a:effectLst/>
                <a:latin typeface="Arial" pitchFamily="34" charset="0"/>
              </a:rPr>
              <a:t>en çok eller yolu</a:t>
            </a:r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 ile bulaşmaktadır.</a:t>
            </a:r>
          </a:p>
          <a:p>
            <a:pPr algn="just"/>
            <a:r>
              <a:rPr lang="tr-TR" smtClean="0">
                <a:solidFill>
                  <a:srgbClr val="FFFFFF"/>
                </a:solidFill>
                <a:effectLst/>
                <a:latin typeface="Arial" pitchFamily="34" charset="0"/>
              </a:rPr>
              <a:t>Hijyenik el yıkamanın amacı, eller üzerinde bulunan geçici bakterilerin tamamını, kalıcı bakterilerin ise bir kısmını ellerden uzaklaştırmaktır</a:t>
            </a:r>
            <a:r>
              <a:rPr lang="tr-TR" smtClean="0">
                <a:effectLst/>
                <a:latin typeface="Arial" pitchFamily="34" charset="0"/>
              </a:rPr>
              <a:t>.</a:t>
            </a:r>
            <a:endParaRPr lang="tr-TR" smtClean="0">
              <a:effectLst/>
              <a:latin typeface="Arial Tur" charset="-94"/>
            </a:endParaRP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6148388" y="152400"/>
          <a:ext cx="2386012" cy="1371600"/>
        </p:xfrm>
        <a:graphic>
          <a:graphicData uri="http://schemas.openxmlformats.org/presentationml/2006/ole">
            <p:oleObj spid="_x0000_s1026" name="Clip" r:id="rId3" imgW="1709271" imgH="786404" progId="MS_ClipArt_Gallery.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Kıvılcım">
  <a:themeElements>
    <a:clrScheme name="Kıvılcım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Kıvılc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Wingding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Wingdings" pitchFamily="2" charset="2"/>
          </a:defRPr>
        </a:defPPr>
      </a:lstStyle>
    </a:lnDef>
  </a:objectDefaults>
  <a:extraClrSchemeLst>
    <a:extraClrScheme>
      <a:clrScheme name="Kıvılcım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ıvılcım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ıvılcım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ıvılcım 1">
    <a:dk1>
      <a:srgbClr val="000000"/>
    </a:dk1>
    <a:lt1>
      <a:srgbClr val="DDDDDD"/>
    </a:lt1>
    <a:dk2>
      <a:srgbClr val="0000FF"/>
    </a:dk2>
    <a:lt2>
      <a:srgbClr val="00CCCC"/>
    </a:lt2>
    <a:accent1>
      <a:srgbClr val="B2B2B2"/>
    </a:accent1>
    <a:accent2>
      <a:srgbClr val="FF9933"/>
    </a:accent2>
    <a:accent3>
      <a:srgbClr val="AAAAFF"/>
    </a:accent3>
    <a:accent4>
      <a:srgbClr val="BDBDBD"/>
    </a:accent4>
    <a:accent5>
      <a:srgbClr val="D5D5D5"/>
    </a:accent5>
    <a:accent6>
      <a:srgbClr val="E78A2D"/>
    </a:accent6>
    <a:hlink>
      <a:srgbClr val="CC00CC"/>
    </a:hlink>
    <a:folHlink>
      <a:srgbClr val="99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C:\MSOffice\Templates\Sunu Tasarımları\Kıvılcım.pot</Template>
  <TotalTime>741</TotalTime>
  <Words>1135</Words>
  <Application>Microsoft Office PowerPoint</Application>
  <PresentationFormat>Ekran Gösterisi (4:3)</PresentationFormat>
  <Paragraphs>131</Paragraphs>
  <Slides>44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52" baseType="lpstr">
      <vt:lpstr>Wingdings</vt:lpstr>
      <vt:lpstr>Arial</vt:lpstr>
      <vt:lpstr>Times New Roman</vt:lpstr>
      <vt:lpstr>Monotype Sorts</vt:lpstr>
      <vt:lpstr>Arial Tur</vt:lpstr>
      <vt:lpstr>Times New Roman Tur</vt:lpstr>
      <vt:lpstr>Kıvılcım</vt:lpstr>
      <vt:lpstr>Clip</vt:lpstr>
      <vt:lpstr>KİŞİSEL HİJYEN</vt:lpstr>
      <vt:lpstr>KİŞİSEL HİJYEN</vt:lpstr>
      <vt:lpstr>KİŞİSEL HİJYEN</vt:lpstr>
      <vt:lpstr>KİŞİSEL HİJYENİ ETKİLEYEN FAKTÖRLER</vt:lpstr>
      <vt:lpstr>HİJYENİK UYGULAMALARIN AMAÇLARI</vt:lpstr>
      <vt:lpstr>HİJYENİK UYGULAMALARIN AMAÇLARI</vt:lpstr>
      <vt:lpstr>HİJYENİK UYGULAMALARIN AMAÇLARI</vt:lpstr>
      <vt:lpstr>EL HİJYENİ</vt:lpstr>
      <vt:lpstr>EL HİJYENİ</vt:lpstr>
      <vt:lpstr>EL HİJYENİ</vt:lpstr>
      <vt:lpstr>EL HİJYENİ</vt:lpstr>
      <vt:lpstr>EL HİJYENİ</vt:lpstr>
      <vt:lpstr>EL HİJYENİ</vt:lpstr>
      <vt:lpstr>TIRNAK BAKIMI ve HİJYENİ </vt:lpstr>
      <vt:lpstr>TIRNAK BAKIMI ve HİJYENİ </vt:lpstr>
      <vt:lpstr>TIRNAK BAKIMI ve HİJYENİ </vt:lpstr>
      <vt:lpstr>DERİ HİJYENİ</vt:lpstr>
      <vt:lpstr>DERİ HİJYENİ</vt:lpstr>
      <vt:lpstr>AĞIZ HİJYENİ</vt:lpstr>
      <vt:lpstr>AĞIZ HİJYENİ</vt:lpstr>
      <vt:lpstr>AĞIZ HİJYENİ</vt:lpstr>
      <vt:lpstr>AĞIZ HİJYENİ</vt:lpstr>
      <vt:lpstr>AĞIZ HİJYENİ</vt:lpstr>
      <vt:lpstr>AĞIZ HİJYENİ</vt:lpstr>
      <vt:lpstr>AĞIZ HİJYENİ</vt:lpstr>
      <vt:lpstr>AĞIZ HİJYENİ</vt:lpstr>
      <vt:lpstr>AYAK HİJYENİ</vt:lpstr>
      <vt:lpstr>AYAK HİJYENİ</vt:lpstr>
      <vt:lpstr>AYAK HİJYENİ</vt:lpstr>
      <vt:lpstr>AYAK HİJYENİ</vt:lpstr>
      <vt:lpstr>AYAK HİJYENİ</vt:lpstr>
      <vt:lpstr>SAÇ HİJYENİ</vt:lpstr>
      <vt:lpstr>SAÇ HİJYENİ</vt:lpstr>
      <vt:lpstr>SAÇ HİJYENİ</vt:lpstr>
      <vt:lpstr>SAÇ HİJYENİ</vt:lpstr>
      <vt:lpstr>SAÇ HİJYENİ</vt:lpstr>
      <vt:lpstr>SAÇ HİJYENİ</vt:lpstr>
      <vt:lpstr>KİŞİSEL TEMİZLİK KURALLARI</vt:lpstr>
      <vt:lpstr>KİŞİSEL TEMİZLİK KURALLARI</vt:lpstr>
      <vt:lpstr>KİŞİSEL TEMİZLİK KURALLARI </vt:lpstr>
      <vt:lpstr>KİŞİSEL TEMİZLİK KURALLARI</vt:lpstr>
      <vt:lpstr>KİŞİSEL TEMİZLİK KURALLARI</vt:lpstr>
      <vt:lpstr>KİŞİSEL TEMİZLİK KURALLARI</vt:lpstr>
      <vt:lpstr>Slayt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KİŞİSEL HİJYEN</dc:title>
  <dc:creator>EXPER</dc:creator>
  <cp:lastModifiedBy>GANG</cp:lastModifiedBy>
  <cp:revision>28</cp:revision>
  <cp:lastPrinted>2004-03-16T10:27:57Z</cp:lastPrinted>
  <dcterms:created xsi:type="dcterms:W3CDTF">2004-03-15T12:22:26Z</dcterms:created>
  <dcterms:modified xsi:type="dcterms:W3CDTF">2014-09-23T19:54:15Z</dcterms:modified>
</cp:coreProperties>
</file>