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24"/>
  </p:notesMasterIdLst>
  <p:sldIdLst>
    <p:sldId id="257" r:id="rId2"/>
    <p:sldId id="259" r:id="rId3"/>
    <p:sldId id="260" r:id="rId4"/>
    <p:sldId id="263" r:id="rId5"/>
    <p:sldId id="285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89" r:id="rId18"/>
    <p:sldId id="276" r:id="rId19"/>
    <p:sldId id="277" r:id="rId20"/>
    <p:sldId id="278" r:id="rId21"/>
    <p:sldId id="279" r:id="rId22"/>
    <p:sldId id="286" r:id="rId2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57513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57512" cy="442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7" name="Rectangle 12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57713" cy="3414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5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2113" cy="410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tr-TR" noProof="0" smtClean="0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57513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7512" cy="44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4C22D61-613E-4076-B015-D8551A8906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54E17A8-C571-413B-9546-85B010A78EA7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8676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90098CE-6D75-4282-BEEF-E5775C8483ED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7892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F92E10D-6BA4-48E8-A231-C63C992A5BB7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8916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4F3602C-520D-4CFB-A254-C1D4296CA5B9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9940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F3C9F3-F7BD-4E42-A383-9C88B8D6491A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0964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31348BA-17C8-4260-B6EA-E4CD2B886EE8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1988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59E250-154E-46AA-B638-F3E6DD3004C7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3012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27CAAA5-3106-4E1C-9802-EBCC3F87CB01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4036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07E8AB-E1D1-4BE3-8E1B-225463B51417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5060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E5BD9F1-9F74-4AAF-8869-1F5C9297AB12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6084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80410BD-0D4B-42DB-9621-B1BEE62B1254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7108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89F1955-C78B-428A-98B6-DDFA4166D7B6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9700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A9EDE8-6ABC-4959-95B3-06D63155A899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48132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16A4CEE-5A9B-40E3-AF0A-3D9EC8BB32BB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0724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F8253D-07B9-4770-AF59-9737D62CB26C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1748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8887550-637D-4CFA-9872-4CBDD69D385B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32771" name="Rectangle 11"/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F763DC04-A4EB-4B3E-BDCD-574522C38875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5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71000"/>
              </a:lnSpc>
              <a:buClr>
                <a:srgbClr val="006699"/>
              </a:buClr>
              <a:buSzPct val="100000"/>
              <a:buFont typeface="Arial" charset="0"/>
              <a:buNone/>
            </a:pPr>
            <a:endParaRPr lang="tr-TR">
              <a:solidFill>
                <a:schemeClr val="bg1"/>
              </a:solidFill>
            </a:endParaRPr>
          </a:p>
        </p:txBody>
      </p:sp>
      <p:sp>
        <p:nvSpPr>
          <p:cNvPr id="3277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0050" cy="4108450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E72D40-149F-4C3F-A3FB-BD615DF43167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3796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1F7FC81-DA7F-40C9-B518-A4764DB6BC6F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4820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CE97FFD-62AA-43AC-B261-39797AAE4CA4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5844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E8FCF32-313D-4F9C-A231-0E3D78952631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36868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3700" cy="4103688"/>
          </a:xfrm>
          <a:noFill/>
          <a:ln/>
        </p:spPr>
        <p:txBody>
          <a:bodyPr wrap="none" anchor="ctr"/>
          <a:lstStyle/>
          <a:p>
            <a:pPr eaLnBrk="1" hangingPunct="1"/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</p:grpSp>
      </p:grpSp>
      <p:sp>
        <p:nvSpPr>
          <p:cNvPr id="133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33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E395-6D85-4A96-811A-10B1C5D121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86FCA-EA08-4181-9265-EC51F80965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D78F4-0139-477C-8C17-90BF4D03EB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E4DA7-DF70-4E61-B400-58066D7F63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C987F-3321-447C-8CF7-89B2C0AB31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92741-2069-4272-815A-0B304FD2A3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B069E-195D-4374-9158-06B430ABDB4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01F7F-F400-4967-A0A1-E90DFAA90E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87D21-CB82-457A-881E-CB1733C7C42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FD768-707D-41B9-AB2C-3ED27A1BA5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2C782-3F86-4AA7-A6CF-8E7C6D7FF9A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321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32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32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32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321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321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321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21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21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321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</p:grpSp>
        </p:grpSp>
      </p:grpSp>
      <p:sp>
        <p:nvSpPr>
          <p:cNvPr id="132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32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32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2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2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B4CA44D-A454-45E5-9950-3EB0A3089C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43888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/>
              <a:t>ADIM ADIM TEMİZLİK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8229600" cy="4824413"/>
          </a:xfrm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EL YIKAMA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AĞIZ VE DİŞ TEMİZLİĞİ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VÜCUT TEMİZLİĞİ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51300"/>
            <a:ext cx="8951913" cy="280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1235075"/>
            <a:ext cx="8243887" cy="2068513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effectLst/>
              </a:rPr>
              <a:t>BAKTERİ PLAĞINI DİŞ YÜZEYİNDEN</a:t>
            </a:r>
            <a:br>
              <a:rPr lang="en-GB" sz="3600" smtClean="0">
                <a:effectLst/>
              </a:rPr>
            </a:br>
            <a:r>
              <a:rPr lang="en-GB" sz="3600" smtClean="0">
                <a:effectLst/>
              </a:rPr>
              <a:t/>
            </a:r>
            <a:br>
              <a:rPr lang="en-GB" sz="3600" smtClean="0">
                <a:effectLst/>
              </a:rPr>
            </a:br>
            <a:r>
              <a:rPr lang="en-GB" sz="3600" smtClean="0">
                <a:effectLst/>
              </a:rPr>
              <a:t> NASIL UZAKLAŞTIRIRIZ?</a:t>
            </a:r>
            <a:br>
              <a:rPr lang="en-GB" sz="3600" smtClean="0">
                <a:effectLst/>
              </a:rPr>
            </a:br>
            <a:endParaRPr lang="en-GB" sz="3600" smtClean="0">
              <a:effectLst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141663"/>
            <a:ext cx="3095625" cy="287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15900"/>
            <a:ext cx="8243887" cy="157480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effectLst/>
              </a:rPr>
              <a:t>BAKTERİ PLAĞINI </a:t>
            </a:r>
            <a:r>
              <a:rPr lang="tr-TR" sz="3600" smtClean="0">
                <a:effectLst/>
              </a:rPr>
              <a:t>(diş kiri,diş pasını)</a:t>
            </a:r>
            <a:r>
              <a:rPr lang="en-GB" sz="3600" smtClean="0">
                <a:effectLst/>
              </a:rPr>
              <a:t> NASIL UZAKLAŞTIRIRIZ?</a:t>
            </a:r>
            <a:br>
              <a:rPr lang="en-GB" sz="3600" smtClean="0">
                <a:effectLst/>
              </a:rPr>
            </a:br>
            <a:endParaRPr lang="en-GB" sz="3600" smtClean="0">
              <a:effectLst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</p:spPr>
        <p:txBody>
          <a:bodyPr lIns="90000" tIns="46800" rIns="90000" bIns="46800"/>
          <a:lstStyle/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b="1" smtClean="0"/>
              <a:t>Dişlerimizi düzenli fırçalayarak;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b="1" smtClean="0"/>
              <a:t> 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Sabah kahvaltıdan sonra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 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    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Gece yatmadan önce           </a:t>
            </a:r>
          </a:p>
        </p:txBody>
      </p:sp>
      <p:pic>
        <p:nvPicPr>
          <p:cNvPr id="14340" name="Picture 5" descr="C:\Users\oem\Desktop\kerem sunum\_MG_9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214563"/>
            <a:ext cx="28797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42875"/>
            <a:ext cx="8243887" cy="157480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effectLst/>
              </a:rPr>
              <a:t>BAKTERİ PLAĞINI </a:t>
            </a:r>
            <a:r>
              <a:rPr lang="tr-TR" sz="3600" smtClean="0">
                <a:effectLst/>
              </a:rPr>
              <a:t>(diş kiri, diş pasını)</a:t>
            </a:r>
            <a:r>
              <a:rPr lang="en-GB" sz="3600" smtClean="0">
                <a:effectLst/>
              </a:rPr>
              <a:t> NASIL UZAKLAŞTIRIRIZ?</a:t>
            </a:r>
            <a:br>
              <a:rPr lang="en-GB" sz="3600" smtClean="0">
                <a:effectLst/>
              </a:rPr>
            </a:br>
            <a:endParaRPr lang="en-GB" sz="3600" smtClean="0">
              <a:effectLst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</p:spPr>
        <p:txBody>
          <a:bodyPr lIns="90000" tIns="46800" rIns="90000" bIns="46800"/>
          <a:lstStyle/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b="1" smtClean="0"/>
              <a:t>Diş ipi kullanarak ;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Dişlerimizin ara yüzlerindeki gıda artıklarını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temizlemek için dişleri fırçaladıktan sonra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kullanılmalıdır.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355975"/>
            <a:ext cx="3632200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8243887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/>
              <a:t>DİŞ FIRÇALAMA VİDEOSU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25" y="3779838"/>
            <a:ext cx="5940425" cy="251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539750"/>
            <a:ext cx="8243887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>
                <a:effectLst/>
              </a:rPr>
              <a:t>DİŞLER NASIL FIRÇALANIR?</a:t>
            </a:r>
            <a:r>
              <a:rPr lang="en-GB" smtClean="0"/>
              <a:t>        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</p:spPr>
        <p:txBody>
          <a:bodyPr lIns="90000" tIns="46800" rIns="90000" bIns="46800"/>
          <a:lstStyle/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Diş fırçasının üzerine </a:t>
            </a:r>
            <a:r>
              <a:rPr lang="en-GB" smtClean="0">
                <a:solidFill>
                  <a:srgbClr val="FF420E"/>
                </a:solidFill>
              </a:rPr>
              <a:t>leblebi büyüklüğü kadar</a:t>
            </a:r>
            <a:r>
              <a:rPr lang="en-GB" smtClean="0"/>
              <a:t> diş macunu koyup, fırça üzerine yayılmalı,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Ön dişler başbaşa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getirilerek fırçalanmalı, 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950" y="3419475"/>
            <a:ext cx="4319588" cy="324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280988"/>
            <a:ext cx="8242300" cy="1223962"/>
          </a:xfrm>
        </p:spPr>
        <p:txBody>
          <a:bodyPr lIns="0" tIns="0" rIns="0" bIns="0" anchorCtr="0"/>
          <a:lstStyle/>
          <a:p>
            <a:pPr eaLnBrk="1" hangingPunct="1">
              <a:lnSpc>
                <a:spcPct val="8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ffectLst/>
              </a:rPr>
              <a:t>DİŞLER NASIL FIRÇALANIR?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8012" cy="5111750"/>
          </a:xfrm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800" smtClean="0"/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 Dişlerin</a:t>
            </a:r>
            <a:r>
              <a:rPr lang="en-GB" sz="2800" smtClean="0">
                <a:solidFill>
                  <a:srgbClr val="FF420E"/>
                </a:solidFill>
              </a:rPr>
              <a:t> ön yüzleri</a:t>
            </a:r>
            <a:r>
              <a:rPr lang="en-GB" sz="2800" smtClean="0"/>
              <a:t> küçük dairesel hareketlerle temizlenmeli,</a:t>
            </a:r>
          </a:p>
          <a:p>
            <a:pPr eaLnBrk="1" hangingPunct="1">
              <a:lnSpc>
                <a:spcPct val="93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800" smtClean="0"/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Dişlerin </a:t>
            </a:r>
            <a:r>
              <a:rPr lang="en-GB" sz="2800" smtClean="0">
                <a:solidFill>
                  <a:srgbClr val="FF420E"/>
                </a:solidFill>
              </a:rPr>
              <a:t>arka yüzleri</a:t>
            </a:r>
            <a:r>
              <a:rPr lang="en-GB" sz="2800" smtClean="0"/>
              <a:t>  de </a:t>
            </a:r>
            <a:endParaRPr lang="tr-TR" sz="2800" smtClean="0"/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dairesel hareketlerle </a:t>
            </a:r>
            <a:endParaRPr lang="tr-TR" sz="2800" smtClean="0"/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temizlenmeli,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800" smtClean="0"/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Alt ve üst dişlerin </a:t>
            </a:r>
            <a:r>
              <a:rPr lang="en-GB" sz="2800" smtClean="0">
                <a:solidFill>
                  <a:srgbClr val="FF420E"/>
                </a:solidFill>
              </a:rPr>
              <a:t>iç yüzeyleri</a:t>
            </a:r>
            <a:r>
              <a:rPr lang="en-GB" sz="2800" smtClean="0"/>
              <a:t> süpürme hareketiyle fırçalanmalı,</a:t>
            </a:r>
          </a:p>
        </p:txBody>
      </p:sp>
      <p:pic>
        <p:nvPicPr>
          <p:cNvPr id="18436" name="Picture 5" descr="C:\Users\oem\Desktop\kerem sunum\_MG_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492375"/>
            <a:ext cx="3529012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43887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ffectLst/>
              </a:rPr>
              <a:t>DİŞLER NASIL FIRÇALANIR?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0188" y="1595438"/>
            <a:ext cx="8229600" cy="4703762"/>
          </a:xfrm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Dişlerin </a:t>
            </a:r>
            <a:r>
              <a:rPr lang="en-GB" smtClean="0">
                <a:solidFill>
                  <a:srgbClr val="FF420E"/>
                </a:solidFill>
              </a:rPr>
              <a:t>çiğneyici yüzeyleri</a:t>
            </a:r>
            <a:r>
              <a:rPr lang="en-GB" smtClean="0"/>
              <a:t>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fırçanın düz olarak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ileri-geri hareketiyle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temizlenmeli,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Son olarak </a:t>
            </a:r>
            <a:r>
              <a:rPr lang="en-GB" smtClean="0">
                <a:solidFill>
                  <a:srgbClr val="FF420E"/>
                </a:solidFill>
              </a:rPr>
              <a:t>dilin üzeri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fırçalanmalıdır.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675" y="1439863"/>
            <a:ext cx="3600450" cy="521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DİŞLER NASIL FIRÇALANIR?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tr-TR" dirty="0" smtClean="0"/>
          </a:p>
          <a:p>
            <a:pPr>
              <a:defRPr/>
            </a:pPr>
            <a:r>
              <a:rPr lang="tr-TR" sz="4400" dirty="0" smtClean="0"/>
              <a:t>Diş fırçası kullanmakta zorluk çekenler, elektrikli veya pilli diş fırçaları kullanabilirler.</a:t>
            </a:r>
            <a:endParaRPr lang="tr-T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325438"/>
            <a:ext cx="8243887" cy="1314450"/>
          </a:xfrm>
        </p:spPr>
        <p:txBody>
          <a:bodyPr lIns="0" tIns="0" rIns="0" bIns="0" anchorCtr="0"/>
          <a:lstStyle/>
          <a:p>
            <a:pPr eaLnBrk="1" hangingPunct="1">
              <a:lnSpc>
                <a:spcPct val="8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ffectLst/>
              </a:rPr>
              <a:t>DİŞLER NASIL FIRÇALANIR?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800225"/>
            <a:ext cx="8229600" cy="3484563"/>
          </a:xfrm>
        </p:spPr>
        <p:txBody>
          <a:bodyPr lIns="90000" tIns="46800" rIns="90000" bIns="46800"/>
          <a:lstStyle/>
          <a:p>
            <a:pPr algn="ctr" eaLnBrk="1" hangingPunct="1">
              <a:spcBef>
                <a:spcPts val="9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Diş fırçası başkasıyla paylaşılmaz, </a:t>
            </a:r>
          </a:p>
          <a:p>
            <a:pPr algn="ctr" eaLnBrk="1" hangingPunct="1">
              <a:spcBef>
                <a:spcPts val="9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en geç </a:t>
            </a:r>
          </a:p>
          <a:p>
            <a:pPr algn="ctr" eaLnBrk="1" hangingPunct="1">
              <a:spcBef>
                <a:spcPts val="9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altı ayda bir değiştirilmelidir.</a:t>
            </a:r>
          </a:p>
        </p:txBody>
      </p:sp>
      <p:pic>
        <p:nvPicPr>
          <p:cNvPr id="21508" name="Picture 6" descr="C:\Users\oem\Desktop\kerem sunum\_MG_0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4076700"/>
            <a:ext cx="3714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39750" y="720725"/>
            <a:ext cx="8229600" cy="4703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28613" indent="-328613">
              <a:spcBef>
                <a:spcPts val="800"/>
              </a:spcBef>
              <a:buClr>
                <a:schemeClr val="hlink"/>
              </a:buClr>
              <a:buSzPct val="100000"/>
              <a:buFont typeface="Wingdings" pitchFamily="2" charset="2"/>
              <a:buChar char="Ø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3200"/>
              <a:t>Diş çürükleri ve dişeti hastalıklarının </a:t>
            </a:r>
          </a:p>
          <a:p>
            <a:pPr marL="328613" indent="-328613">
              <a:spcBef>
                <a:spcPts val="800"/>
              </a:spcBef>
              <a:buClr>
                <a:schemeClr val="hlink"/>
              </a:buClr>
              <a:buSzPct val="100000"/>
              <a:buFont typeface="Wingdings" pitchFamily="2" charset="2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3200"/>
              <a:t>önlenmesinde düzenli diş hekimi kontrolü </a:t>
            </a:r>
          </a:p>
          <a:p>
            <a:pPr marL="328613" indent="-328613">
              <a:spcBef>
                <a:spcPts val="800"/>
              </a:spcBef>
              <a:buClr>
                <a:schemeClr val="hlink"/>
              </a:buClr>
              <a:buSzPct val="100000"/>
              <a:buFont typeface="Wingdings" pitchFamily="2" charset="2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3200"/>
              <a:t>önemlidir.</a:t>
            </a:r>
          </a:p>
          <a:p>
            <a:pPr marL="328613" indent="-328613">
              <a:spcBef>
                <a:spcPts val="800"/>
              </a:spcBef>
              <a:buClr>
                <a:schemeClr val="hlink"/>
              </a:buClr>
              <a:buSzPct val="100000"/>
              <a:buFont typeface="Wingdings" pitchFamily="2" charset="2"/>
              <a:buChar char="Ø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endParaRPr lang="en-GB" sz="3200"/>
          </a:p>
          <a:p>
            <a:pPr marL="328613" indent="-328613">
              <a:spcBef>
                <a:spcPts val="800"/>
              </a:spcBef>
              <a:buClr>
                <a:schemeClr val="hlink"/>
              </a:buClr>
              <a:buSzPct val="100000"/>
              <a:buFont typeface="Wingdings" pitchFamily="2" charset="2"/>
              <a:buChar char="Ø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3200"/>
              <a:t>Yılda 2 defa diş hekimine </a:t>
            </a:r>
          </a:p>
          <a:p>
            <a:pPr marL="328613" indent="-328613">
              <a:spcBef>
                <a:spcPts val="800"/>
              </a:spcBef>
              <a:buClr>
                <a:schemeClr val="hlink"/>
              </a:buClr>
              <a:buSzPct val="100000"/>
              <a:buFont typeface="Wingdings" pitchFamily="2" charset="2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3200"/>
              <a:t>giderek, muayene </a:t>
            </a:r>
          </a:p>
          <a:p>
            <a:pPr marL="328613" indent="-328613">
              <a:spcBef>
                <a:spcPts val="800"/>
              </a:spcBef>
              <a:buClr>
                <a:schemeClr val="hlink"/>
              </a:buClr>
              <a:buSzPct val="100000"/>
              <a:buFont typeface="Wingdings" pitchFamily="2" charset="2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en-GB" sz="3200"/>
              <a:t>olmalıyız.</a:t>
            </a:r>
          </a:p>
          <a:p>
            <a:pPr marL="328613" indent="-328613">
              <a:spcBef>
                <a:spcPts val="800"/>
              </a:spcBef>
              <a:buClr>
                <a:srgbClr val="006699"/>
              </a:buClr>
              <a:buSzPct val="100000"/>
              <a:buFont typeface="Arial" charset="0"/>
              <a:buNone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endParaRPr lang="en-GB" sz="320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429000"/>
            <a:ext cx="4695825" cy="301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/>
              <a:t>ELLERİMİZİ NİÇİN YIKARIZ?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5986462" cy="4456113"/>
          </a:xfrm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Ellerimizdeki mikropları uzaklaştırmak için ellerimizi yıkamalıyız.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100" y="1700213"/>
            <a:ext cx="3609975" cy="506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43888" cy="157480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smtClean="0"/>
              <a:t>Doğru beslenme diş sağlığımız için önemlidir.</a:t>
            </a:r>
            <a:br>
              <a:rPr lang="en-GB" sz="3600" smtClean="0"/>
            </a:br>
            <a:endParaRPr lang="en-GB" sz="360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89525"/>
          </a:xfrm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Çikolata, bisküvi,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kek gibi şekerli gıdalar,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   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Kola ,gazoz gibi asitli içecekler tüketmek dişlerimizin çürümesine sebep olur. 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Bu gıdaları tükettikten sonra dişlerimizi fırçalamalıyız.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260475"/>
            <a:ext cx="3779837" cy="270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282575"/>
            <a:ext cx="8243887" cy="1336675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6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smtClean="0"/>
              <a:t>Sağlıklı dişlere sahip olmak için,</a:t>
            </a:r>
            <a:br>
              <a:rPr lang="en-GB" sz="4000" smtClean="0"/>
            </a:br>
            <a:r>
              <a:rPr lang="en-GB" sz="4000" smtClean="0"/>
              <a:t/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079500"/>
            <a:ext cx="7199313" cy="6200775"/>
          </a:xfrm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Peynir,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Süt, </a:t>
            </a:r>
          </a:p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Yoğurt,</a:t>
            </a:r>
          </a:p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Ayran,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Elma,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Havuç,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Salatalık,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3600" smtClean="0"/>
              <a:t>gibi gıdalar tüketmeliyiz.</a:t>
            </a:r>
          </a:p>
          <a:p>
            <a:pPr eaLnBrk="1" hangingPunct="1">
              <a:lnSpc>
                <a:spcPct val="76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smtClean="0"/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	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48200" y="1600200"/>
            <a:ext cx="4038600" cy="4456113"/>
          </a:xfrm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			</a:t>
            </a:r>
          </a:p>
        </p:txBody>
      </p:sp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0088" y="1079500"/>
            <a:ext cx="5219700" cy="450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43063"/>
            <a:ext cx="9144000" cy="58578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4400" b="1" dirty="0" smtClean="0"/>
              <a:t>TERTEMİZ GÜNLER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4400" b="1" dirty="0" smtClean="0"/>
              <a:t>SAĞLIKLI DİŞLER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4400" b="1" dirty="0" smtClean="0"/>
              <a:t>SİZİN OLSUN…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03188"/>
            <a:ext cx="8362950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/>
              <a:t>ELLERİMİZİ NE ZAMAN YIKAMALIYIZ?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24862" cy="5084762"/>
          </a:xfrm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Tuvaletten önce ve sonra,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Yemekten önce ve sonra,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Eve geldiğimizde,</a:t>
            </a:r>
          </a:p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Uykudan önce ve sonra,</a:t>
            </a:r>
          </a:p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Hayvanlara dokunduktan sonra,</a:t>
            </a:r>
          </a:p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Elinizde kir gördüğünüz her zaman.</a:t>
            </a:r>
          </a:p>
          <a:p>
            <a:pPr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smtClean="0"/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900"/>
              </a:spcBef>
              <a:buClr>
                <a:srgbClr val="FF0000"/>
              </a:buClr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3600" smtClean="0">
              <a:solidFill>
                <a:srgbClr val="FF0000"/>
              </a:solidFill>
            </a:endParaRP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797425"/>
            <a:ext cx="2160588" cy="187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4076700"/>
            <a:ext cx="2370137" cy="244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1439863"/>
            <a:ext cx="2628900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43888" cy="1512888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5400" smtClean="0"/>
              <a:t>AĞIZ VE DİŞ TEMİZLİĞİ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2133600"/>
            <a:ext cx="4392613" cy="3319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25438" indent="-325438">
              <a:lnSpc>
                <a:spcPct val="93000"/>
              </a:lnSpc>
              <a:spcBef>
                <a:spcPts val="800"/>
              </a:spcBef>
              <a:buClr>
                <a:srgbClr val="BF0971"/>
              </a:buClr>
              <a:buSzPct val="100000"/>
              <a:buFont typeface="Arial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n-GB" sz="3200">
              <a:solidFill>
                <a:srgbClr val="BF0971"/>
              </a:solidFill>
            </a:endParaRPr>
          </a:p>
          <a:p>
            <a:pPr marL="325438" indent="-325438">
              <a:lnSpc>
                <a:spcPct val="93000"/>
              </a:lnSpc>
              <a:spcBef>
                <a:spcPts val="800"/>
              </a:spcBef>
              <a:buClr>
                <a:srgbClr val="BF0971"/>
              </a:buClr>
              <a:buSzPct val="100000"/>
              <a:buFont typeface="Arial" charset="0"/>
              <a:buNone/>
              <a:tabLst>
                <a:tab pos="325438" algn="l"/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</a:pPr>
            <a:endParaRPr lang="en-GB" sz="3200">
              <a:solidFill>
                <a:srgbClr val="BF0971"/>
              </a:solidFill>
            </a:endParaRPr>
          </a:p>
        </p:txBody>
      </p:sp>
      <p:pic>
        <p:nvPicPr>
          <p:cNvPr id="7172" name="Picture 4" descr="C:\Users\oem\Desktop\kerem sunum\_MG_9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420938"/>
            <a:ext cx="56880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C:\Users\oem\Desktop\20081014-tumay provo\IMG_7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2643188"/>
            <a:ext cx="4929187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8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DİŞLERİMİZ NE İŞE YARAR?</a:t>
            </a:r>
            <a:endParaRPr lang="tr-TR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95288" y="1052513"/>
            <a:ext cx="7786687" cy="4643437"/>
          </a:xfrm>
        </p:spPr>
        <p:txBody>
          <a:bodyPr>
            <a:normAutofit/>
          </a:bodyPr>
          <a:lstStyle/>
          <a:p>
            <a:pPr marL="1544638" lvl="4" indent="-182563" eaLnBrk="1" hangingPunct="1"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err="1" smtClean="0"/>
              <a:t>Çiğneme-yemek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yeme</a:t>
            </a:r>
            <a:endParaRPr lang="tr-TR" sz="2800" b="1" dirty="0" smtClean="0"/>
          </a:p>
          <a:p>
            <a:pPr marL="1544638" lvl="4" indent="-182563" eaLnBrk="1" hangingPunct="1"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b="1" dirty="0" err="1" smtClean="0"/>
              <a:t>Anlaşılır</a:t>
            </a:r>
            <a:r>
              <a:rPr lang="en-GB" sz="2800" b="1" dirty="0" smtClean="0"/>
              <a:t>  </a:t>
            </a:r>
            <a:r>
              <a:rPr lang="en-GB" sz="2800" b="1" dirty="0" err="1" smtClean="0"/>
              <a:t>biçimde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konuşabilme</a:t>
            </a:r>
            <a:r>
              <a:rPr lang="en-GB" sz="2800" b="1" dirty="0" smtClean="0"/>
              <a:t> </a:t>
            </a:r>
            <a:endParaRPr lang="tr-TR" sz="2800" b="1" dirty="0" smtClean="0"/>
          </a:p>
          <a:p>
            <a:pPr marL="1544638" lvl="4" indent="-182563" eaLnBrk="1" hangingPunct="1">
              <a:buFont typeface="Wingdings" pitchFamily="2" charset="2"/>
              <a:buChar char="Ø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tr-TR" sz="2800" b="1" dirty="0" smtClean="0"/>
              <a:t>Güzel görüntü</a:t>
            </a:r>
            <a:endParaRPr lang="en-GB" sz="28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mtClean="0"/>
              <a:t>AĞZIMIZDA KAÇ DİŞ VARDIR?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1163" y="1663700"/>
            <a:ext cx="8229600" cy="4456113"/>
          </a:xfrm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						2-2,5 yaşlarında 20 tane süt dişi,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800" smtClean="0"/>
          </a:p>
          <a:p>
            <a:pPr lvl="1" eaLnBrk="1" hangingPunct="1">
              <a:lnSpc>
                <a:spcPct val="62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mtClean="0"/>
          </a:p>
          <a:p>
            <a:pPr lvl="1" eaLnBrk="1" hangingPunct="1">
              <a:lnSpc>
                <a:spcPct val="62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6-12  yaşları  arasında karışık </a:t>
            </a:r>
          </a:p>
          <a:p>
            <a:pPr lvl="1" eaLnBrk="1" hangingPunct="1">
              <a:lnSpc>
                <a:spcPct val="62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dişlenme dönemi,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8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							</a:t>
            </a:r>
          </a:p>
          <a:p>
            <a:pPr lvl="4" eaLnBrk="1" hangingPunct="1">
              <a:lnSpc>
                <a:spcPct val="62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             20 yaş dişleri çıkınca 32 </a:t>
            </a:r>
          </a:p>
          <a:p>
            <a:pPr lvl="4" eaLnBrk="1" hangingPunct="1">
              <a:lnSpc>
                <a:spcPct val="62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800" smtClean="0"/>
              <a:t>			daimi diş  vardır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700213"/>
            <a:ext cx="1727200" cy="119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0" y="3024188"/>
            <a:ext cx="1368425" cy="1655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0" y="4319588"/>
            <a:ext cx="1633538" cy="217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mtClean="0">
                <a:effectLst/>
              </a:rPr>
              <a:t>DİŞ EKSİKLİĞİNDE NE OLUR?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64050"/>
          </a:xfrm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smtClean="0"/>
              <a:t>Yetersiz beslenme-----&gt;gelişme-büyüme  geriliği  </a:t>
            </a:r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smtClean="0"/>
          </a:p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smtClean="0"/>
              <a:t>Ön diş eksikliğinde------&gt;Konuşma bozukluğu</a:t>
            </a:r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smtClean="0"/>
          </a:p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smtClean="0"/>
              <a:t>Konuşurken-gülerken------&gt;Kötü görüntü</a:t>
            </a:r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tr-TR" sz="2400" smtClean="0"/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tr-TR" sz="2400" smtClean="0"/>
          </a:p>
          <a:p>
            <a:pPr eaLnBrk="1" hangingPunct="1"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smtClean="0"/>
          </a:p>
          <a:p>
            <a:pPr eaLnBrk="1" hangingPunct="1">
              <a:spcBef>
                <a:spcPts val="7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smtClean="0"/>
              <a:t>Vücut sağlığımızı etkiler: Başta sindirim bozuklukları olmak üzere bademcikler, kalp, böbrek gibi organlarda hastalık oluşturabilir.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3068638"/>
            <a:ext cx="2159000" cy="2089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/>
              <a:t>BAKTERİ PLAĞI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(Diş kiri, diş pası)</a:t>
            </a:r>
            <a:endParaRPr lang="en-GB" dirty="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229600" cy="4456113"/>
          </a:xfrm>
        </p:spPr>
        <p:txBody>
          <a:bodyPr lIns="90000" tIns="46800" rIns="90000" bIns="46800"/>
          <a:lstStyle/>
          <a:p>
            <a:pPr eaLnBrk="1" hangingPunct="1">
              <a:buFont typeface="Wingdings" pitchFamily="2" charset="2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307638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/>
            </a:pPr>
            <a:r>
              <a:rPr lang="en-GB" dirty="0" smtClean="0"/>
              <a:t>		</a:t>
            </a:r>
          </a:p>
          <a:p>
            <a:pPr eaLnBrk="1" hangingPunct="1">
              <a:buFont typeface="Wingdings" pitchFamily="2" charset="2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307638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/>
            </a:pPr>
            <a:r>
              <a:rPr lang="en-GB" dirty="0" smtClean="0"/>
              <a:t>		</a:t>
            </a:r>
            <a:r>
              <a:rPr lang="en-GB" dirty="0" err="1" smtClean="0"/>
              <a:t>Ağız</a:t>
            </a:r>
            <a:r>
              <a:rPr lang="en-GB" dirty="0" smtClean="0"/>
              <a:t> </a:t>
            </a:r>
            <a:r>
              <a:rPr lang="en-GB" dirty="0" err="1" smtClean="0"/>
              <a:t>içerisinde</a:t>
            </a:r>
            <a:r>
              <a:rPr lang="en-GB" dirty="0" smtClean="0"/>
              <a:t>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dişlerin</a:t>
            </a:r>
            <a:r>
              <a:rPr lang="en-GB" dirty="0" smtClean="0"/>
              <a:t> </a:t>
            </a:r>
            <a:r>
              <a:rPr lang="en-GB" dirty="0" err="1" smtClean="0"/>
              <a:t>üzerinde</a:t>
            </a:r>
            <a:r>
              <a:rPr lang="en-GB" dirty="0" smtClean="0"/>
              <a:t> </a:t>
            </a:r>
            <a:r>
              <a:rPr lang="en-GB" dirty="0" err="1" smtClean="0"/>
              <a:t>bulunan</a:t>
            </a:r>
            <a:r>
              <a:rPr lang="en-GB" dirty="0" smtClean="0"/>
              <a:t> </a:t>
            </a:r>
            <a:r>
              <a:rPr lang="en-GB" dirty="0" err="1" smtClean="0"/>
              <a:t>mikro</a:t>
            </a:r>
            <a:r>
              <a:rPr lang="tr-TR" dirty="0" err="1" smtClean="0"/>
              <a:t>plar</a:t>
            </a:r>
            <a:r>
              <a:rPr lang="en-GB" dirty="0" smtClean="0"/>
              <a:t>  </a:t>
            </a:r>
            <a:r>
              <a:rPr lang="en-GB" dirty="0" err="1" smtClean="0"/>
              <a:t>gıda</a:t>
            </a:r>
            <a:r>
              <a:rPr lang="en-GB" dirty="0" smtClean="0"/>
              <a:t> </a:t>
            </a:r>
            <a:r>
              <a:rPr lang="en-GB" dirty="0" err="1" smtClean="0"/>
              <a:t>artıklarıyla</a:t>
            </a:r>
            <a:r>
              <a:rPr lang="en-GB" dirty="0" smtClean="0"/>
              <a:t> </a:t>
            </a:r>
            <a:r>
              <a:rPr lang="en-GB" dirty="0" err="1" smtClean="0"/>
              <a:t>birleşerek</a:t>
            </a:r>
            <a:r>
              <a:rPr lang="en-GB" dirty="0" smtClean="0"/>
              <a:t> </a:t>
            </a:r>
            <a:r>
              <a:rPr lang="en-GB" dirty="0" err="1" smtClean="0"/>
              <a:t>dişler</a:t>
            </a:r>
            <a:r>
              <a:rPr lang="en-GB" dirty="0" smtClean="0"/>
              <a:t> </a:t>
            </a:r>
            <a:r>
              <a:rPr lang="en-GB" dirty="0" err="1" smtClean="0"/>
              <a:t>üzerinde</a:t>
            </a:r>
            <a:r>
              <a:rPr lang="en-GB" dirty="0" smtClean="0"/>
              <a:t> </a:t>
            </a:r>
            <a:r>
              <a:rPr lang="en-GB" dirty="0" err="1" smtClean="0"/>
              <a:t>yapışkan</a:t>
            </a:r>
            <a:r>
              <a:rPr lang="en-GB" dirty="0" smtClean="0"/>
              <a:t> </a:t>
            </a:r>
            <a:r>
              <a:rPr lang="en-GB" dirty="0" err="1" smtClean="0"/>
              <a:t>saydam</a:t>
            </a:r>
            <a:r>
              <a:rPr lang="en-GB" dirty="0" smtClean="0"/>
              <a:t>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tabaka</a:t>
            </a:r>
            <a:r>
              <a:rPr lang="en-GB" dirty="0" smtClean="0"/>
              <a:t> </a:t>
            </a:r>
            <a:r>
              <a:rPr lang="en-GB" dirty="0" err="1" smtClean="0"/>
              <a:t>oluşturur</a:t>
            </a:r>
            <a:r>
              <a:rPr lang="en-GB" dirty="0" smtClean="0"/>
              <a:t>. Bu </a:t>
            </a:r>
            <a:r>
              <a:rPr lang="en-GB" dirty="0" err="1" smtClean="0"/>
              <a:t>tabakaya</a:t>
            </a:r>
            <a:r>
              <a:rPr lang="en-GB" dirty="0" smtClean="0"/>
              <a:t> </a:t>
            </a:r>
            <a:r>
              <a:rPr lang="en-GB" b="1" dirty="0" err="1" smtClean="0"/>
              <a:t>bakteri</a:t>
            </a:r>
            <a:r>
              <a:rPr lang="en-GB" b="1" dirty="0" smtClean="0"/>
              <a:t> </a:t>
            </a:r>
            <a:r>
              <a:rPr lang="en-GB" b="1" dirty="0" err="1" smtClean="0"/>
              <a:t>plağı</a:t>
            </a:r>
            <a:r>
              <a:rPr lang="en-GB" b="1" dirty="0" smtClean="0"/>
              <a:t> </a:t>
            </a:r>
            <a:r>
              <a:rPr lang="tr-TR" b="1" dirty="0" smtClean="0"/>
              <a:t>(diş kiri, diş pası)</a:t>
            </a:r>
            <a:r>
              <a:rPr lang="en-GB" dirty="0" err="1" smtClean="0"/>
              <a:t>denir</a:t>
            </a:r>
            <a:r>
              <a:rPr lang="en-GB" dirty="0" smtClean="0"/>
              <a:t>. </a:t>
            </a:r>
          </a:p>
          <a:p>
            <a:pPr eaLnBrk="1" hangingPunct="1">
              <a:buFont typeface="Wingdings" pitchFamily="2" charset="2"/>
              <a:buNone/>
              <a:tabLst>
                <a:tab pos="328613" algn="l"/>
                <a:tab pos="885825" algn="l"/>
                <a:tab pos="1800225" algn="l"/>
                <a:tab pos="2714625" algn="l"/>
                <a:tab pos="3629025" algn="l"/>
                <a:tab pos="4543425" algn="l"/>
                <a:tab pos="5457825" algn="l"/>
                <a:tab pos="6372225" algn="l"/>
                <a:tab pos="7286625" algn="l"/>
                <a:tab pos="8201025" algn="l"/>
                <a:tab pos="9115425" algn="l"/>
                <a:tab pos="10029825" algn="l"/>
                <a:tab pos="10307638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/>
            </a:pPr>
            <a:endParaRPr lang="en-GB" dirty="0" smtClean="0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4365625"/>
            <a:ext cx="39941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 lIns="90000" tIns="46800" rIns="90000" bIns="46800" anchor="b" anchorCtr="0"/>
          <a:lstStyle/>
          <a:p>
            <a:pPr eaLnBrk="1" hangingPunct="1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/>
              <a:t>BAKTERİ PLAĞI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(diş kiri, diş pası)</a:t>
            </a:r>
            <a:endParaRPr lang="en-GB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56113"/>
          </a:xfrm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6613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mtClean="0"/>
              <a:t>Bakteri plağındaki mikroplar şeker ve nişastalı gıda artıklarını aside dönüştürürler. Plak diş yüzeyinden uzaklaştırılmazsa çürüğe ve dişeti hastalıklarına sebep olur.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365625"/>
            <a:ext cx="2214562" cy="198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365625"/>
            <a:ext cx="2185987" cy="200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365625"/>
            <a:ext cx="2228850" cy="194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lgacık">
  <a:themeElements>
    <a:clrScheme name="Dalgacık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Dalgacı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lgacık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gacık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85</TotalTime>
  <Words>417</Words>
  <Application>Microsoft Office PowerPoint</Application>
  <PresentationFormat>Ekran Gösterisi (4:3)</PresentationFormat>
  <Paragraphs>142</Paragraphs>
  <Slides>22</Slides>
  <Notes>20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Lucida Sans Unicode</vt:lpstr>
      <vt:lpstr>Wingdings</vt:lpstr>
      <vt:lpstr>Times New Roman</vt:lpstr>
      <vt:lpstr>Dalgacık</vt:lpstr>
      <vt:lpstr>ADIM ADIM TEMİZLİK</vt:lpstr>
      <vt:lpstr>ELLERİMİZİ NİÇİN YIKARIZ? </vt:lpstr>
      <vt:lpstr>ELLERİMİZİ NE ZAMAN YIKAMALIYIZ?</vt:lpstr>
      <vt:lpstr>AĞIZ VE DİŞ TEMİZLİĞİ</vt:lpstr>
      <vt:lpstr>DİŞLERİMİZ NE İŞE YARAR?</vt:lpstr>
      <vt:lpstr>AĞZIMIZDA KAÇ DİŞ VARDIR?</vt:lpstr>
      <vt:lpstr>DİŞ EKSİKLİĞİNDE NE OLUR?</vt:lpstr>
      <vt:lpstr>BAKTERİ PLAĞI (Diş kiri, diş pası)</vt:lpstr>
      <vt:lpstr>BAKTERİ PLAĞI (diş kiri, diş pası)</vt:lpstr>
      <vt:lpstr>BAKTERİ PLAĞINI DİŞ YÜZEYİNDEN   NASIL UZAKLAŞTIRIRIZ? </vt:lpstr>
      <vt:lpstr>BAKTERİ PLAĞINI (diş kiri,diş pasını) NASIL UZAKLAŞTIRIRIZ? </vt:lpstr>
      <vt:lpstr>BAKTERİ PLAĞINI (diş kiri, diş pasını) NASIL UZAKLAŞTIRIRIZ? </vt:lpstr>
      <vt:lpstr>DİŞ FIRÇALAMA VİDEOSU</vt:lpstr>
      <vt:lpstr>DİŞLER NASIL FIRÇALANIR?         </vt:lpstr>
      <vt:lpstr>DİŞLER NASIL FIRÇALANIR?</vt:lpstr>
      <vt:lpstr>DİŞLER NASIL FIRÇALANIR?</vt:lpstr>
      <vt:lpstr>DİŞLER NASIL FIRÇALANIR?</vt:lpstr>
      <vt:lpstr>DİŞLER NASIL FIRÇALANIR?</vt:lpstr>
      <vt:lpstr>Slayt 19</vt:lpstr>
      <vt:lpstr>Doğru beslenme diş sağlığımız için önemlidir. </vt:lpstr>
      <vt:lpstr>Sağlıklı dişlere sahip olmak için,  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ADIM ADIM TEMİZLİK</dc:title>
  <dc:creator>R</dc:creator>
  <cp:lastModifiedBy>GANG</cp:lastModifiedBy>
  <cp:revision>21</cp:revision>
  <dcterms:modified xsi:type="dcterms:W3CDTF">2014-09-23T19:54:53Z</dcterms:modified>
</cp:coreProperties>
</file>